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Tahoma" panose="020B0604030504040204" pitchFamily="3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gGIhYpg9aSbtsgWd3zjWX3rijd+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F55E633-B300-438B-8CAB-32C053A2164B}">
  <a:tblStyle styleId="{BF55E633-B300-438B-8CAB-32C053A2164B}"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7" name="Google Shape;147;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5" name="Google Shape;165;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p1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1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p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 name="Google Shape;135;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3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2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2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2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2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2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2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2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2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9"/>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2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1524000" y="1122363"/>
            <a:ext cx="9144000" cy="1260229"/>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dk1"/>
              </a:buClr>
              <a:buSzPct val="100000"/>
              <a:buFont typeface="Calibri"/>
              <a:buNone/>
            </a:pPr>
            <a:r>
              <a:rPr lang="en-IN" dirty="0"/>
              <a:t>Skin Cancer Detection using Convolutional Neural Network</a:t>
            </a:r>
            <a:endParaRPr dirty="0"/>
          </a:p>
        </p:txBody>
      </p:sp>
      <p:sp>
        <p:nvSpPr>
          <p:cNvPr id="85" name="Google Shape;85;p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lnSpcReduction="10000"/>
          </a:bodyPr>
          <a:lstStyle/>
          <a:p>
            <a:pPr marL="0" lvl="0" indent="0" algn="ctr" rtl="0">
              <a:lnSpc>
                <a:spcPct val="90000"/>
              </a:lnSpc>
              <a:spcBef>
                <a:spcPts val="0"/>
              </a:spcBef>
              <a:spcAft>
                <a:spcPts val="0"/>
              </a:spcAft>
              <a:buClr>
                <a:schemeClr val="dk1"/>
              </a:buClr>
              <a:buSzPts val="2400"/>
              <a:buNone/>
            </a:pPr>
            <a:r>
              <a:rPr lang="en-IN" dirty="0"/>
              <a:t>By</a:t>
            </a:r>
            <a:endParaRPr dirty="0"/>
          </a:p>
          <a:p>
            <a:pPr marL="0" lvl="0" indent="0" algn="ctr" rtl="0">
              <a:lnSpc>
                <a:spcPct val="90000"/>
              </a:lnSpc>
              <a:spcBef>
                <a:spcPts val="1000"/>
              </a:spcBef>
              <a:spcAft>
                <a:spcPts val="0"/>
              </a:spcAft>
              <a:buClr>
                <a:schemeClr val="dk1"/>
              </a:buClr>
              <a:buSzPts val="2400"/>
              <a:buNone/>
            </a:pPr>
            <a:r>
              <a:rPr lang="en-IN" dirty="0"/>
              <a:t>Aashish Bansal – 19BIT0346</a:t>
            </a:r>
            <a:endParaRPr dirty="0"/>
          </a:p>
          <a:p>
            <a:pPr marL="0" lvl="0" indent="0" algn="ctr" rtl="0">
              <a:lnSpc>
                <a:spcPct val="90000"/>
              </a:lnSpc>
              <a:spcBef>
                <a:spcPts val="1000"/>
              </a:spcBef>
              <a:spcAft>
                <a:spcPts val="0"/>
              </a:spcAft>
              <a:buClr>
                <a:schemeClr val="dk1"/>
              </a:buClr>
              <a:buSzPts val="2400"/>
              <a:buNone/>
            </a:pPr>
            <a:r>
              <a:rPr lang="en-IN" dirty="0"/>
              <a:t>Keerthi </a:t>
            </a:r>
            <a:r>
              <a:rPr lang="en-IN" dirty="0" err="1"/>
              <a:t>Yasasvi</a:t>
            </a:r>
            <a:r>
              <a:rPr lang="en-IN" dirty="0"/>
              <a:t> – 19BIT0335</a:t>
            </a:r>
            <a:endParaRPr dirty="0"/>
          </a:p>
          <a:p>
            <a:pPr marL="0" lvl="0" indent="0" algn="ctr" rtl="0">
              <a:lnSpc>
                <a:spcPct val="90000"/>
              </a:lnSpc>
              <a:spcBef>
                <a:spcPts val="1000"/>
              </a:spcBef>
              <a:spcAft>
                <a:spcPts val="0"/>
              </a:spcAft>
              <a:buClr>
                <a:schemeClr val="dk1"/>
              </a:buClr>
              <a:buSzPts val="2400"/>
              <a:buNone/>
            </a:pPr>
            <a:r>
              <a:rPr lang="en-IN" dirty="0" err="1"/>
              <a:t>Perumalla</a:t>
            </a:r>
            <a:r>
              <a:rPr lang="en-IN" dirty="0"/>
              <a:t> </a:t>
            </a:r>
            <a:r>
              <a:rPr lang="en-IN" dirty="0" err="1"/>
              <a:t>Sasank</a:t>
            </a:r>
            <a:r>
              <a:rPr lang="en-IN" dirty="0"/>
              <a:t> – 19BIT0338</a:t>
            </a:r>
            <a:endParaRPr dirty="0"/>
          </a:p>
          <a:p>
            <a:pPr marL="0" lvl="0" indent="0" algn="ctr" rtl="0">
              <a:lnSpc>
                <a:spcPct val="90000"/>
              </a:lnSpc>
              <a:spcBef>
                <a:spcPts val="1000"/>
              </a:spcBef>
              <a:spcAft>
                <a:spcPts val="0"/>
              </a:spcAft>
              <a:buClr>
                <a:schemeClr val="dk1"/>
              </a:buClr>
              <a:buSzPts val="2400"/>
              <a:buNone/>
            </a:pPr>
            <a:endParaRPr dirty="0"/>
          </a:p>
        </p:txBody>
      </p:sp>
      <p:sp>
        <p:nvSpPr>
          <p:cNvPr id="86" name="Google Shape;86;p1"/>
          <p:cNvSpPr/>
          <p:nvPr/>
        </p:nvSpPr>
        <p:spPr>
          <a:xfrm>
            <a:off x="4119906" y="2661620"/>
            <a:ext cx="3759234"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2400" b="1" i="0" u="none" strike="noStrike" cap="none" dirty="0">
                <a:solidFill>
                  <a:schemeClr val="dk1"/>
                </a:solidFill>
                <a:latin typeface="Calibri"/>
                <a:ea typeface="Calibri"/>
                <a:cs typeface="Calibri"/>
                <a:sym typeface="Calibri"/>
              </a:rPr>
              <a:t>ITE1015 – </a:t>
            </a:r>
            <a:r>
              <a:rPr lang="en-IN" sz="2400" b="1" i="0" u="none" strike="noStrike" cap="none" dirty="0" err="1">
                <a:solidFill>
                  <a:schemeClr val="dk1"/>
                </a:solidFill>
                <a:latin typeface="Calibri"/>
                <a:ea typeface="Calibri"/>
                <a:cs typeface="Calibri"/>
                <a:sym typeface="Calibri"/>
              </a:rPr>
              <a:t>B.Tech</a:t>
            </a:r>
            <a:r>
              <a:rPr lang="en-IN" sz="2400" b="1" i="0" u="none" strike="noStrike" cap="none" dirty="0">
                <a:solidFill>
                  <a:schemeClr val="dk1"/>
                </a:solidFill>
                <a:latin typeface="Calibri"/>
                <a:ea typeface="Calibri"/>
                <a:cs typeface="Calibri"/>
                <a:sym typeface="Calibri"/>
              </a:rPr>
              <a:t>(IT) Project </a:t>
            </a:r>
            <a:endParaRPr dirty="0"/>
          </a:p>
          <a:p>
            <a:pPr marL="0" marR="0" lvl="0" indent="0" algn="ctr" rtl="0">
              <a:spcBef>
                <a:spcPts val="0"/>
              </a:spcBef>
              <a:spcAft>
                <a:spcPts val="0"/>
              </a:spcAft>
              <a:buNone/>
            </a:pPr>
            <a:r>
              <a:rPr lang="en-IN" sz="2400" b="1" i="0" u="none" strike="noStrike" cap="none" dirty="0">
                <a:solidFill>
                  <a:schemeClr val="dk1"/>
                </a:solidFill>
                <a:latin typeface="Calibri"/>
                <a:ea typeface="Calibri"/>
                <a:cs typeface="Calibri"/>
                <a:sym typeface="Calibri"/>
              </a:rPr>
              <a:t>Review 1</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Problem Statement</a:t>
            </a:r>
            <a:endParaRPr/>
          </a:p>
        </p:txBody>
      </p:sp>
      <p:sp>
        <p:nvSpPr>
          <p:cNvPr id="144" name="Google Shape;144;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IN" sz="1800"/>
              <a:t>Skin cancer is an ever growing, non-immune disorder in the human society.</a:t>
            </a:r>
            <a:endParaRPr sz="1800"/>
          </a:p>
          <a:p>
            <a:pPr marL="228600" lvl="0" indent="-50800" algn="l" rtl="0">
              <a:lnSpc>
                <a:spcPct val="90000"/>
              </a:lnSpc>
              <a:spcBef>
                <a:spcPts val="0"/>
              </a:spcBef>
              <a:spcAft>
                <a:spcPts val="0"/>
              </a:spcAft>
              <a:buClr>
                <a:schemeClr val="dk1"/>
              </a:buClr>
              <a:buSzPts val="2800"/>
              <a:buNone/>
            </a:pPr>
            <a:endParaRPr sz="1800"/>
          </a:p>
          <a:p>
            <a:pPr marL="228600" lvl="0" indent="-50800" algn="l" rtl="0">
              <a:lnSpc>
                <a:spcPct val="90000"/>
              </a:lnSpc>
              <a:spcBef>
                <a:spcPts val="0"/>
              </a:spcBef>
              <a:spcAft>
                <a:spcPts val="0"/>
              </a:spcAft>
              <a:buClr>
                <a:schemeClr val="dk1"/>
              </a:buClr>
              <a:buSzPts val="2800"/>
              <a:buNone/>
            </a:pPr>
            <a:r>
              <a:rPr lang="en-IN" sz="1800"/>
              <a:t>Detection of various kinds of skin disorders by training a CNN architecture model with epoch image dataset under supervision to diagnose, identify and suggest treatment stage on identification.</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Proposed title of project</a:t>
            </a:r>
            <a:endParaRPr/>
          </a:p>
        </p:txBody>
      </p:sp>
      <p:sp>
        <p:nvSpPr>
          <p:cNvPr id="150" name="Google Shape;150;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1800"/>
              <a:buChar char="•"/>
            </a:pPr>
            <a:r>
              <a:rPr lang="en-IN" sz="1800" b="0" i="0" u="none" strike="noStrike">
                <a:latin typeface="Arial"/>
                <a:ea typeface="Arial"/>
                <a:cs typeface="Arial"/>
                <a:sym typeface="Arial"/>
              </a:rPr>
              <a:t>Skin Cancer Detection Using Convolutional Neural Network</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Architecture of the proposed system</a:t>
            </a:r>
            <a:endParaRPr/>
          </a:p>
        </p:txBody>
      </p:sp>
      <p:sp>
        <p:nvSpPr>
          <p:cNvPr id="156" name="Google Shape;156;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3" name="Picture 2">
            <a:extLst>
              <a:ext uri="{FF2B5EF4-FFF2-40B4-BE49-F238E27FC236}">
                <a16:creationId xmlns:a16="http://schemas.microsoft.com/office/drawing/2014/main" id="{072C7A9C-C96E-4170-80F2-7FC407B7F4A6}"/>
              </a:ext>
            </a:extLst>
          </p:cNvPr>
          <p:cNvPicPr>
            <a:picLocks noChangeAspect="1"/>
          </p:cNvPicPr>
          <p:nvPr/>
        </p:nvPicPr>
        <p:blipFill>
          <a:blip r:embed="rId3"/>
          <a:stretch>
            <a:fillRect/>
          </a:stretch>
        </p:blipFill>
        <p:spPr>
          <a:xfrm>
            <a:off x="2022332" y="0"/>
            <a:ext cx="8147336" cy="6858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Modules and its Description</a:t>
            </a:r>
            <a:endParaRPr/>
          </a:p>
        </p:txBody>
      </p:sp>
      <p:sp>
        <p:nvSpPr>
          <p:cNvPr id="162" name="Google Shape;162;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IN"/>
              <a:t>Neural Network</a:t>
            </a:r>
            <a:endParaRPr/>
          </a:p>
          <a:p>
            <a:pPr marL="685800" lvl="1" indent="-228600" algn="l" rtl="0">
              <a:lnSpc>
                <a:spcPct val="90000"/>
              </a:lnSpc>
              <a:spcBef>
                <a:spcPts val="500"/>
              </a:spcBef>
              <a:spcAft>
                <a:spcPts val="0"/>
              </a:spcAft>
              <a:buClr>
                <a:schemeClr val="dk1"/>
              </a:buClr>
              <a:buSzPts val="2400"/>
              <a:buChar char="•"/>
            </a:pPr>
            <a:r>
              <a:rPr lang="en-IN"/>
              <a:t>Convolutional Neural Net</a:t>
            </a:r>
            <a:endParaRPr/>
          </a:p>
          <a:p>
            <a:pPr marL="228600" lvl="0" indent="-228600" algn="l" rtl="0">
              <a:lnSpc>
                <a:spcPct val="90000"/>
              </a:lnSpc>
              <a:spcBef>
                <a:spcPts val="1000"/>
              </a:spcBef>
              <a:spcAft>
                <a:spcPts val="0"/>
              </a:spcAft>
              <a:buClr>
                <a:schemeClr val="dk1"/>
              </a:buClr>
              <a:buSzPts val="2800"/>
              <a:buChar char="•"/>
            </a:pPr>
            <a:r>
              <a:rPr lang="en-IN"/>
              <a:t>Activation Functions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Datasets</a:t>
            </a:r>
            <a:endParaRPr/>
          </a:p>
        </p:txBody>
      </p:sp>
      <p:sp>
        <p:nvSpPr>
          <p:cNvPr id="168" name="Google Shape;168;p14"/>
          <p:cNvSpPr txBox="1">
            <a:spLocks noGrp="1"/>
          </p:cNvSpPr>
          <p:nvPr>
            <p:ph type="body" idx="1"/>
          </p:nvPr>
        </p:nvSpPr>
        <p:spPr>
          <a:xfrm>
            <a:off x="995350" y="1625575"/>
            <a:ext cx="10515600" cy="4351200"/>
          </a:xfrm>
          <a:prstGeom prst="rect">
            <a:avLst/>
          </a:prstGeom>
          <a:noFill/>
          <a:ln>
            <a:noFill/>
          </a:ln>
        </p:spPr>
        <p:txBody>
          <a:bodyPr spcFirstLastPara="1" wrap="square" lIns="91425" tIns="45700" rIns="91425" bIns="45700" anchor="t" anchorCtr="0">
            <a:normAutofit/>
          </a:bodyPr>
          <a:lstStyle/>
          <a:p>
            <a:pPr marL="228600" lvl="0" indent="0" algn="l" rtl="0">
              <a:lnSpc>
                <a:spcPct val="90000"/>
              </a:lnSpc>
              <a:spcBef>
                <a:spcPts val="0"/>
              </a:spcBef>
              <a:spcAft>
                <a:spcPts val="0"/>
              </a:spcAft>
              <a:buNone/>
            </a:pPr>
            <a:r>
              <a:rPr lang="en-IN" sz="1800"/>
              <a:t>https://dataverse.harvard.edu/dataset.xhtml?persistentId=doi:10.7910/DVN/DBW86T</a:t>
            </a:r>
            <a:endParaRPr sz="1800"/>
          </a:p>
        </p:txBody>
      </p:sp>
      <p:pic>
        <p:nvPicPr>
          <p:cNvPr id="169" name="Google Shape;169;p14"/>
          <p:cNvPicPr preferRelativeResize="0"/>
          <p:nvPr/>
        </p:nvPicPr>
        <p:blipFill>
          <a:blip r:embed="rId3">
            <a:alphaModFix/>
          </a:blip>
          <a:stretch>
            <a:fillRect/>
          </a:stretch>
        </p:blipFill>
        <p:spPr>
          <a:xfrm>
            <a:off x="1338250" y="2090772"/>
            <a:ext cx="3423800" cy="1924050"/>
          </a:xfrm>
          <a:prstGeom prst="rect">
            <a:avLst/>
          </a:prstGeom>
          <a:noFill/>
          <a:ln>
            <a:noFill/>
          </a:ln>
        </p:spPr>
      </p:pic>
      <p:pic>
        <p:nvPicPr>
          <p:cNvPr id="170" name="Google Shape;170;p14"/>
          <p:cNvPicPr preferRelativeResize="0"/>
          <p:nvPr/>
        </p:nvPicPr>
        <p:blipFill>
          <a:blip r:embed="rId4">
            <a:alphaModFix/>
          </a:blip>
          <a:stretch>
            <a:fillRect/>
          </a:stretch>
        </p:blipFill>
        <p:spPr>
          <a:xfrm>
            <a:off x="4762050" y="2090775"/>
            <a:ext cx="4924876" cy="2769400"/>
          </a:xfrm>
          <a:prstGeom prst="rect">
            <a:avLst/>
          </a:prstGeom>
          <a:noFill/>
          <a:ln>
            <a:noFill/>
          </a:ln>
        </p:spPr>
      </p:pic>
      <p:pic>
        <p:nvPicPr>
          <p:cNvPr id="171" name="Google Shape;171;p14"/>
          <p:cNvPicPr preferRelativeResize="0"/>
          <p:nvPr/>
        </p:nvPicPr>
        <p:blipFill>
          <a:blip r:embed="rId5">
            <a:alphaModFix/>
          </a:blip>
          <a:stretch>
            <a:fillRect/>
          </a:stretch>
        </p:blipFill>
        <p:spPr>
          <a:xfrm>
            <a:off x="1139376" y="4014825"/>
            <a:ext cx="3622668" cy="2522549"/>
          </a:xfrm>
          <a:prstGeom prst="rect">
            <a:avLst/>
          </a:prstGeom>
          <a:noFill/>
          <a:ln>
            <a:noFill/>
          </a:ln>
        </p:spPr>
      </p:pic>
      <p:pic>
        <p:nvPicPr>
          <p:cNvPr id="172" name="Google Shape;172;p14"/>
          <p:cNvPicPr preferRelativeResize="0"/>
          <p:nvPr/>
        </p:nvPicPr>
        <p:blipFill>
          <a:blip r:embed="rId6">
            <a:alphaModFix/>
          </a:blip>
          <a:stretch>
            <a:fillRect/>
          </a:stretch>
        </p:blipFill>
        <p:spPr>
          <a:xfrm>
            <a:off x="4762050" y="4860175"/>
            <a:ext cx="4924876" cy="2100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Evaluation Metrics</a:t>
            </a:r>
            <a:endParaRPr/>
          </a:p>
        </p:txBody>
      </p:sp>
      <p:sp>
        <p:nvSpPr>
          <p:cNvPr id="178" name="Google Shape;178;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lnSpcReduction="20000"/>
          </a:bodyPr>
          <a:lstStyle/>
          <a:p>
            <a:pPr marL="228600" lvl="0" indent="-50800" algn="l" rtl="0">
              <a:lnSpc>
                <a:spcPct val="90000"/>
              </a:lnSpc>
              <a:spcBef>
                <a:spcPts val="0"/>
              </a:spcBef>
              <a:spcAft>
                <a:spcPts val="0"/>
              </a:spcAft>
              <a:buClr>
                <a:schemeClr val="dk1"/>
              </a:buClr>
              <a:buSzPts val="2800"/>
              <a:buNone/>
            </a:pPr>
            <a:r>
              <a:rPr lang="en-IN" sz="1800" b="1"/>
              <a:t>ResNet</a:t>
            </a:r>
            <a:r>
              <a:rPr lang="en-IN" sz="1800"/>
              <a:t>: </a:t>
            </a:r>
            <a:endParaRPr sz="1800"/>
          </a:p>
          <a:p>
            <a:pPr marL="660400" lvl="0" indent="-314325" algn="l" rtl="0">
              <a:lnSpc>
                <a:spcPct val="133333"/>
              </a:lnSpc>
              <a:spcBef>
                <a:spcPts val="1400"/>
              </a:spcBef>
              <a:spcAft>
                <a:spcPts val="0"/>
              </a:spcAft>
              <a:buSzPts val="1350"/>
              <a:buChar char="●"/>
            </a:pPr>
            <a:r>
              <a:rPr lang="en-IN" sz="1350">
                <a:highlight>
                  <a:srgbClr val="FFFFFF"/>
                </a:highlight>
                <a:latin typeface="Arial"/>
                <a:ea typeface="Arial"/>
                <a:cs typeface="Arial"/>
                <a:sym typeface="Arial"/>
              </a:rPr>
              <a:t>Replacing VGG-16 layers in Faster R-CNN with ResNet-101. They observed relative improvements of 28%</a:t>
            </a:r>
            <a:endParaRPr sz="1350">
              <a:highlight>
                <a:srgbClr val="FFFFFF"/>
              </a:highlight>
              <a:latin typeface="Arial"/>
              <a:ea typeface="Arial"/>
              <a:cs typeface="Arial"/>
              <a:sym typeface="Arial"/>
            </a:endParaRPr>
          </a:p>
          <a:p>
            <a:pPr marL="660400" lvl="0" indent="-314325" algn="l" rtl="0">
              <a:lnSpc>
                <a:spcPct val="133333"/>
              </a:lnSpc>
              <a:spcBef>
                <a:spcPts val="0"/>
              </a:spcBef>
              <a:spcAft>
                <a:spcPts val="0"/>
              </a:spcAft>
              <a:buSzPts val="1350"/>
              <a:buFont typeface="Arial"/>
              <a:buChar char="●"/>
            </a:pPr>
            <a:r>
              <a:rPr lang="en-IN" sz="1350">
                <a:highlight>
                  <a:srgbClr val="FFFFFF"/>
                </a:highlight>
                <a:latin typeface="Arial"/>
                <a:ea typeface="Arial"/>
                <a:cs typeface="Arial"/>
                <a:sym typeface="Arial"/>
              </a:rPr>
              <a:t>Efficiently trained networks with 100 layers and 1000 layers</a:t>
            </a:r>
            <a:endParaRPr sz="1350">
              <a:highlight>
                <a:srgbClr val="FFFFFF"/>
              </a:highlight>
              <a:latin typeface="Arial"/>
              <a:ea typeface="Arial"/>
              <a:cs typeface="Arial"/>
              <a:sym typeface="Arial"/>
            </a:endParaRPr>
          </a:p>
          <a:p>
            <a:pPr marL="228600" lvl="0" indent="-50800" algn="l" rtl="0">
              <a:lnSpc>
                <a:spcPct val="90000"/>
              </a:lnSpc>
              <a:spcBef>
                <a:spcPts val="1400"/>
              </a:spcBef>
              <a:spcAft>
                <a:spcPts val="0"/>
              </a:spcAft>
              <a:buClr>
                <a:schemeClr val="dk1"/>
              </a:buClr>
              <a:buSzPts val="2800"/>
              <a:buNone/>
            </a:pPr>
            <a:r>
              <a:rPr lang="en-IN" sz="1800" b="1">
                <a:highlight>
                  <a:srgbClr val="FFFFFF"/>
                </a:highlight>
                <a:latin typeface="Arial"/>
                <a:ea typeface="Arial"/>
                <a:cs typeface="Arial"/>
                <a:sym typeface="Arial"/>
              </a:rPr>
              <a:t>SVM</a:t>
            </a:r>
            <a:r>
              <a:rPr lang="en-IN" sz="1800">
                <a:highlight>
                  <a:srgbClr val="FFFFFF"/>
                </a:highlight>
                <a:latin typeface="Arial"/>
                <a:ea typeface="Arial"/>
                <a:cs typeface="Arial"/>
                <a:sym typeface="Arial"/>
              </a:rPr>
              <a:t>(Support Vector Machine)</a:t>
            </a:r>
            <a:r>
              <a:rPr lang="en-IN" sz="1800"/>
              <a:t>: </a:t>
            </a:r>
            <a:endParaRPr sz="1800"/>
          </a:p>
          <a:p>
            <a:pPr marL="228600" lvl="0" indent="-50800" algn="l" rtl="0">
              <a:lnSpc>
                <a:spcPct val="90000"/>
              </a:lnSpc>
              <a:spcBef>
                <a:spcPts val="0"/>
              </a:spcBef>
              <a:spcAft>
                <a:spcPts val="0"/>
              </a:spcAft>
              <a:buClr>
                <a:schemeClr val="dk1"/>
              </a:buClr>
              <a:buSzPts val="2800"/>
              <a:buNone/>
            </a:pPr>
            <a:r>
              <a:rPr lang="en-IN" sz="1800"/>
              <a:t>support vector machine algorithm is to find a hyperplane in an N-dimensional space(N — the number of features) that distinctly classifies the data points.</a:t>
            </a:r>
            <a:endParaRPr sz="1800"/>
          </a:p>
          <a:p>
            <a:pPr marL="228600" lvl="0" indent="-50800" algn="l" rtl="0">
              <a:lnSpc>
                <a:spcPct val="90000"/>
              </a:lnSpc>
              <a:spcBef>
                <a:spcPts val="0"/>
              </a:spcBef>
              <a:spcAft>
                <a:spcPts val="0"/>
              </a:spcAft>
              <a:buClr>
                <a:schemeClr val="dk1"/>
              </a:buClr>
              <a:buSzPts val="2800"/>
              <a:buNone/>
            </a:pPr>
            <a:endParaRPr sz="1800"/>
          </a:p>
          <a:p>
            <a:pPr marL="228600" lvl="0" indent="-50800" algn="l" rtl="0">
              <a:lnSpc>
                <a:spcPct val="90000"/>
              </a:lnSpc>
              <a:spcBef>
                <a:spcPts val="0"/>
              </a:spcBef>
              <a:spcAft>
                <a:spcPts val="0"/>
              </a:spcAft>
              <a:buClr>
                <a:schemeClr val="dk1"/>
              </a:buClr>
              <a:buSzPts val="2800"/>
              <a:buNone/>
            </a:pPr>
            <a:r>
              <a:rPr lang="en-IN" sz="1800" b="1"/>
              <a:t>ReLU</a:t>
            </a:r>
            <a:r>
              <a:rPr lang="en-IN" sz="1800"/>
              <a:t>: </a:t>
            </a:r>
            <a:endParaRPr sz="1800"/>
          </a:p>
          <a:p>
            <a:pPr marL="228600" lvl="0" indent="-50800" algn="l" rtl="0">
              <a:lnSpc>
                <a:spcPct val="90000"/>
              </a:lnSpc>
              <a:spcBef>
                <a:spcPts val="0"/>
              </a:spcBef>
              <a:spcAft>
                <a:spcPts val="0"/>
              </a:spcAft>
              <a:buClr>
                <a:schemeClr val="dk1"/>
              </a:buClr>
              <a:buSzPts val="2800"/>
              <a:buNone/>
            </a:pPr>
            <a:r>
              <a:rPr lang="en-IN" sz="1800"/>
              <a:t>ReLu can be described as a transfer function operation that is performed on the output of the prior convolution layer. The utilization of ReLu ensures that values within the neurons that are positive their values are maintained, but for negative values, they are clamped down to zero.</a:t>
            </a:r>
            <a:endParaRPr sz="1800"/>
          </a:p>
          <a:p>
            <a:pPr marL="228600" lvl="0" indent="-50800" algn="l" rtl="0">
              <a:lnSpc>
                <a:spcPct val="90000"/>
              </a:lnSpc>
              <a:spcBef>
                <a:spcPts val="0"/>
              </a:spcBef>
              <a:spcAft>
                <a:spcPts val="0"/>
              </a:spcAft>
              <a:buClr>
                <a:schemeClr val="dk1"/>
              </a:buClr>
              <a:buSzPts val="2800"/>
              <a:buNone/>
            </a:pPr>
            <a:endParaRPr sz="1800"/>
          </a:p>
          <a:p>
            <a:pPr marL="228600" lvl="0" indent="-50800" algn="l" rtl="0">
              <a:lnSpc>
                <a:spcPct val="90000"/>
              </a:lnSpc>
              <a:spcBef>
                <a:spcPts val="0"/>
              </a:spcBef>
              <a:spcAft>
                <a:spcPts val="0"/>
              </a:spcAft>
              <a:buClr>
                <a:schemeClr val="dk1"/>
              </a:buClr>
              <a:buSzPts val="2800"/>
              <a:buNone/>
            </a:pPr>
            <a:r>
              <a:rPr lang="en-IN" sz="1800" b="1"/>
              <a:t>ImageNet</a:t>
            </a:r>
            <a:r>
              <a:rPr lang="en-IN" sz="1800"/>
              <a:t>: </a:t>
            </a:r>
            <a:endParaRPr sz="1800"/>
          </a:p>
          <a:p>
            <a:pPr marL="228600" lvl="0" indent="-50800" algn="l" rtl="0">
              <a:lnSpc>
                <a:spcPct val="90000"/>
              </a:lnSpc>
              <a:spcBef>
                <a:spcPts val="0"/>
              </a:spcBef>
              <a:spcAft>
                <a:spcPts val="0"/>
              </a:spcAft>
              <a:buClr>
                <a:schemeClr val="dk1"/>
              </a:buClr>
              <a:buSzPts val="2800"/>
              <a:buNone/>
            </a:pPr>
            <a:r>
              <a:rPr lang="en-IN" sz="1800"/>
              <a:t>ImageNet is an image database organized according to the WordNet hierarchy (currently only the nouns), in which each node of the hierarchy is depicted by hundreds and thousands of images</a:t>
            </a:r>
            <a:endParaRPr sz="1800"/>
          </a:p>
          <a:p>
            <a:pPr marL="228600" lvl="0" indent="-50800" algn="l" rtl="0">
              <a:lnSpc>
                <a:spcPct val="90000"/>
              </a:lnSpc>
              <a:spcBef>
                <a:spcPts val="0"/>
              </a:spcBef>
              <a:spcAft>
                <a:spcPts val="0"/>
              </a:spcAft>
              <a:buClr>
                <a:schemeClr val="dk1"/>
              </a:buClr>
              <a:buSzPts val="2800"/>
              <a:buNone/>
            </a:pPr>
            <a:endParaRPr sz="1800"/>
          </a:p>
          <a:p>
            <a:pPr marL="228600" lvl="0" indent="-50800" algn="l" rtl="0">
              <a:lnSpc>
                <a:spcPct val="90000"/>
              </a:lnSpc>
              <a:spcBef>
                <a:spcPts val="0"/>
              </a:spcBef>
              <a:spcAft>
                <a:spcPts val="0"/>
              </a:spcAft>
              <a:buClr>
                <a:schemeClr val="dk1"/>
              </a:buClr>
              <a:buSzPts val="2800"/>
              <a:buNone/>
            </a:pPr>
            <a:r>
              <a:rPr lang="en-IN" sz="1900" b="1"/>
              <a:t>AlexNet</a:t>
            </a:r>
            <a:r>
              <a:rPr lang="en-IN" sz="1800"/>
              <a:t>: </a:t>
            </a:r>
            <a:endParaRPr sz="1800"/>
          </a:p>
          <a:p>
            <a:pPr marL="228600" lvl="0" indent="-50800" algn="l" rtl="0">
              <a:lnSpc>
                <a:spcPct val="90000"/>
              </a:lnSpc>
              <a:spcBef>
                <a:spcPts val="0"/>
              </a:spcBef>
              <a:spcAft>
                <a:spcPts val="0"/>
              </a:spcAft>
              <a:buClr>
                <a:schemeClr val="dk1"/>
              </a:buClr>
              <a:buSzPts val="2800"/>
              <a:buNone/>
            </a:pPr>
            <a:r>
              <a:rPr lang="en-IN" sz="1800"/>
              <a:t>AlexNet contained eight layers; the first five were convolutional layers, some of them followed by max-pooling layers, and the last three were fully connected layers.</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Simulation Results (Snapshots)</a:t>
            </a:r>
            <a:endParaRPr/>
          </a:p>
        </p:txBody>
      </p:sp>
      <p:sp>
        <p:nvSpPr>
          <p:cNvPr id="184" name="Google Shape;184;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Simulation Results (Snapshots)</a:t>
            </a:r>
            <a:endParaRPr/>
          </a:p>
        </p:txBody>
      </p:sp>
      <p:sp>
        <p:nvSpPr>
          <p:cNvPr id="190" name="Google Shape;190;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References</a:t>
            </a:r>
            <a:endParaRPr/>
          </a:p>
        </p:txBody>
      </p:sp>
      <p:sp>
        <p:nvSpPr>
          <p:cNvPr id="196" name="Google Shape;196;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IN"/>
              <a:t>ResearchGate.com</a:t>
            </a:r>
            <a:endParaRPr/>
          </a:p>
          <a:p>
            <a:pPr marL="228600" lvl="0" indent="-228600" algn="l" rtl="0">
              <a:lnSpc>
                <a:spcPct val="90000"/>
              </a:lnSpc>
              <a:spcBef>
                <a:spcPts val="1000"/>
              </a:spcBef>
              <a:spcAft>
                <a:spcPts val="0"/>
              </a:spcAft>
              <a:buClr>
                <a:schemeClr val="dk1"/>
              </a:buClr>
              <a:buSzPts val="2800"/>
              <a:buChar char="•"/>
            </a:pPr>
            <a:r>
              <a:rPr lang="en-IN"/>
              <a:t>ScienceDirect.com</a:t>
            </a:r>
            <a:endParaRPr/>
          </a:p>
          <a:p>
            <a:pPr marL="228600" lvl="0" indent="-228600" algn="l" rtl="0">
              <a:lnSpc>
                <a:spcPct val="90000"/>
              </a:lnSpc>
              <a:spcBef>
                <a:spcPts val="1000"/>
              </a:spcBef>
              <a:spcAft>
                <a:spcPts val="0"/>
              </a:spcAft>
              <a:buClr>
                <a:schemeClr val="dk1"/>
              </a:buClr>
              <a:buSzPts val="2800"/>
              <a:buChar char="•"/>
            </a:pPr>
            <a:r>
              <a:rPr lang="en-IN"/>
              <a:t>GeeksforGeeks.com</a:t>
            </a:r>
            <a:endParaRPr/>
          </a:p>
          <a:p>
            <a:pPr marL="228600" lvl="0" indent="-228600" algn="l" rtl="0">
              <a:lnSpc>
                <a:spcPct val="90000"/>
              </a:lnSpc>
              <a:spcBef>
                <a:spcPts val="1000"/>
              </a:spcBef>
              <a:spcAft>
                <a:spcPts val="0"/>
              </a:spcAft>
              <a:buClr>
                <a:schemeClr val="dk1"/>
              </a:buClr>
              <a:buSzPts val="2800"/>
              <a:buChar char="•"/>
            </a:pPr>
            <a:r>
              <a:rPr lang="en-IN"/>
              <a:t>TutorialsPoint.com</a:t>
            </a:r>
            <a:endParaRPr/>
          </a:p>
          <a:p>
            <a:pPr marL="228600" lvl="0" indent="-228600" algn="l" rtl="0">
              <a:lnSpc>
                <a:spcPct val="90000"/>
              </a:lnSpc>
              <a:spcBef>
                <a:spcPts val="1000"/>
              </a:spcBef>
              <a:spcAft>
                <a:spcPts val="0"/>
              </a:spcAft>
              <a:buClr>
                <a:schemeClr val="dk1"/>
              </a:buClr>
              <a:buSzPts val="2800"/>
              <a:buChar char="•"/>
            </a:pPr>
            <a:r>
              <a:rPr lang="en-IN"/>
              <a:t>cs.stanford.edu</a:t>
            </a:r>
            <a:endParaRPr/>
          </a:p>
          <a:p>
            <a:pPr marL="228600" lvl="0" indent="-228600" algn="l" rtl="0">
              <a:lnSpc>
                <a:spcPct val="90000"/>
              </a:lnSpc>
              <a:spcBef>
                <a:spcPts val="1000"/>
              </a:spcBef>
              <a:spcAft>
                <a:spcPts val="0"/>
              </a:spcAft>
              <a:buClr>
                <a:schemeClr val="dk1"/>
              </a:buClr>
              <a:buSzPts val="2800"/>
              <a:buChar char="•"/>
            </a:pPr>
            <a:r>
              <a:rPr lang="en-IN"/>
              <a:t>ncbi.nlm.nih.gov</a:t>
            </a:r>
            <a:endParaRPr/>
          </a:p>
          <a:p>
            <a:pPr marL="228600" lvl="0" indent="-228600" algn="l" rtl="0">
              <a:lnSpc>
                <a:spcPct val="90000"/>
              </a:lnSpc>
              <a:spcBef>
                <a:spcPts val="1000"/>
              </a:spcBef>
              <a:spcAft>
                <a:spcPts val="0"/>
              </a:spcAft>
              <a:buClr>
                <a:schemeClr val="dk1"/>
              </a:buClr>
              <a:buSzPts val="2800"/>
              <a:buChar char="•"/>
            </a:pPr>
            <a:r>
              <a:rPr lang="en-IN"/>
              <a:t>TowardsDataScience.com</a:t>
            </a:r>
            <a:endParaRPr/>
          </a:p>
          <a:p>
            <a:pPr marL="228600" lvl="0" indent="-228600" algn="l" rtl="0">
              <a:lnSpc>
                <a:spcPct val="90000"/>
              </a:lnSpc>
              <a:spcBef>
                <a:spcPts val="1000"/>
              </a:spcBef>
              <a:spcAft>
                <a:spcPts val="0"/>
              </a:spcAft>
              <a:buClr>
                <a:schemeClr val="dk1"/>
              </a:buClr>
              <a:buSzPts val="2800"/>
              <a:buChar char="•"/>
            </a:pPr>
            <a:r>
              <a:rPr lang="en-IN"/>
              <a:t>Springer.com</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9"/>
          <p:cNvSpPr txBox="1">
            <a:spLocks noGrp="1"/>
          </p:cNvSpPr>
          <p:nvPr>
            <p:ph type="title"/>
          </p:nvPr>
        </p:nvSpPr>
        <p:spPr>
          <a:xfrm>
            <a:off x="1263202" y="3404539"/>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IN" b="1"/>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2"/>
          <p:cNvSpPr txBox="1">
            <a:spLocks noGrp="1"/>
          </p:cNvSpPr>
          <p:nvPr>
            <p:ph type="title"/>
          </p:nvPr>
        </p:nvSpPr>
        <p:spPr>
          <a:xfrm>
            <a:off x="838197" y="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Literature Survey 1-5</a:t>
            </a:r>
            <a:endParaRPr/>
          </a:p>
        </p:txBody>
      </p:sp>
      <p:graphicFrame>
        <p:nvGraphicFramePr>
          <p:cNvPr id="92" name="Google Shape;92;p2"/>
          <p:cNvGraphicFramePr/>
          <p:nvPr/>
        </p:nvGraphicFramePr>
        <p:xfrm>
          <a:off x="838198" y="1325563"/>
          <a:ext cx="10515600" cy="4821860"/>
        </p:xfrm>
        <a:graphic>
          <a:graphicData uri="http://schemas.openxmlformats.org/drawingml/2006/table">
            <a:tbl>
              <a:tblPr firstRow="1" firstCol="1" bandRow="1">
                <a:noFill/>
                <a:tableStyleId>{BF55E633-B300-438B-8CAB-32C053A2164B}</a:tableStyleId>
              </a:tblPr>
              <a:tblGrid>
                <a:gridCol w="2102900">
                  <a:extLst>
                    <a:ext uri="{9D8B030D-6E8A-4147-A177-3AD203B41FA5}">
                      <a16:colId xmlns:a16="http://schemas.microsoft.com/office/drawing/2014/main" val="20000"/>
                    </a:ext>
                  </a:extLst>
                </a:gridCol>
                <a:gridCol w="2102900">
                  <a:extLst>
                    <a:ext uri="{9D8B030D-6E8A-4147-A177-3AD203B41FA5}">
                      <a16:colId xmlns:a16="http://schemas.microsoft.com/office/drawing/2014/main" val="20001"/>
                    </a:ext>
                  </a:extLst>
                </a:gridCol>
                <a:gridCol w="2102900">
                  <a:extLst>
                    <a:ext uri="{9D8B030D-6E8A-4147-A177-3AD203B41FA5}">
                      <a16:colId xmlns:a16="http://schemas.microsoft.com/office/drawing/2014/main" val="20002"/>
                    </a:ext>
                  </a:extLst>
                </a:gridCol>
                <a:gridCol w="2102900">
                  <a:extLst>
                    <a:ext uri="{9D8B030D-6E8A-4147-A177-3AD203B41FA5}">
                      <a16:colId xmlns:a16="http://schemas.microsoft.com/office/drawing/2014/main" val="20003"/>
                    </a:ext>
                  </a:extLst>
                </a:gridCol>
                <a:gridCol w="2104000">
                  <a:extLst>
                    <a:ext uri="{9D8B030D-6E8A-4147-A177-3AD203B41FA5}">
                      <a16:colId xmlns:a16="http://schemas.microsoft.com/office/drawing/2014/main" val="20004"/>
                    </a:ext>
                  </a:extLst>
                </a:gridCol>
              </a:tblGrid>
              <a:tr h="656825">
                <a:tc>
                  <a:txBody>
                    <a:bodyPr/>
                    <a:lstStyle/>
                    <a:p>
                      <a:pPr marL="0" marR="0" lvl="0" indent="0" algn="l" rtl="0">
                        <a:spcBef>
                          <a:spcPts val="0"/>
                        </a:spcBef>
                        <a:spcAft>
                          <a:spcPts val="0"/>
                        </a:spcAft>
                        <a:buNone/>
                      </a:pPr>
                      <a:r>
                        <a:rPr lang="en-IN" sz="1600" u="none" strike="noStrike" cap="none"/>
                        <a:t>Authors &amp;Year</a:t>
                      </a:r>
                      <a:endParaRPr sz="16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600" u="none" strike="noStrike" cap="none"/>
                        <a:t>Methodology or Techniques used</a:t>
                      </a:r>
                      <a:endParaRPr sz="16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600" u="none" strike="noStrike" cap="none"/>
                        <a:t>Advantages</a:t>
                      </a:r>
                      <a:endParaRPr sz="16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600" u="none" strike="noStrike" cap="none"/>
                        <a:t>Issues</a:t>
                      </a:r>
                      <a:endParaRPr sz="16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600" u="none" strike="noStrike" cap="none"/>
                        <a:t>Metrics used</a:t>
                      </a:r>
                      <a:endParaRPr sz="1600" u="none" strike="noStrike" cap="none">
                        <a:latin typeface="Tahoma"/>
                        <a:ea typeface="Tahoma"/>
                        <a:cs typeface="Tahoma"/>
                        <a:sym typeface="Tahoma"/>
                      </a:endParaRPr>
                    </a:p>
                  </a:txBody>
                  <a:tcPr marL="68575" marR="68575" marT="0" marB="0"/>
                </a:tc>
                <a:extLst>
                  <a:ext uri="{0D108BD9-81ED-4DB2-BD59-A6C34878D82A}">
                    <a16:rowId xmlns:a16="http://schemas.microsoft.com/office/drawing/2014/main" val="10000"/>
                  </a:ext>
                </a:extLst>
              </a:tr>
              <a:tr h="656825">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April 2019</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CNN, pooling layer, dense network</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Accuracy – 89.5%</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Time consuming</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Recall, Specificity, Precision, F-measure</a:t>
                      </a:r>
                      <a:endParaRPr/>
                    </a:p>
                  </a:txBody>
                  <a:tcPr marL="68575" marR="68575" marT="0" marB="0"/>
                </a:tc>
                <a:extLst>
                  <a:ext uri="{0D108BD9-81ED-4DB2-BD59-A6C34878D82A}">
                    <a16:rowId xmlns:a16="http://schemas.microsoft.com/office/drawing/2014/main" val="10001"/>
                  </a:ext>
                </a:extLst>
              </a:tr>
              <a:tr h="656825">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2019</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Multiclass SVM, AlexNet, ReLU</a:t>
                      </a:r>
                      <a:endParaRPr sz="16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Accuracy – 94.016%</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Model used is a pre-trained model, robust</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GOPS, L1D miss rate</a:t>
                      </a:r>
                      <a:endParaRPr/>
                    </a:p>
                  </a:txBody>
                  <a:tcPr marL="68575" marR="68575" marT="0" marB="0"/>
                </a:tc>
                <a:extLst>
                  <a:ext uri="{0D108BD9-81ED-4DB2-BD59-A6C34878D82A}">
                    <a16:rowId xmlns:a16="http://schemas.microsoft.com/office/drawing/2014/main" val="10002"/>
                  </a:ext>
                </a:extLst>
              </a:tr>
              <a:tr h="656825">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2019</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CNN, pooling layers, dense network, SVM</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AlexNet, VGG16, ResNet-18</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Accuracy – 74 %</a:t>
                      </a:r>
                      <a:endParaRPr/>
                    </a:p>
                  </a:txBody>
                  <a:tcPr marL="68575" marR="68575" marT="0" marB="0"/>
                </a:tc>
                <a:tc>
                  <a:txBody>
                    <a:bodyPr/>
                    <a:lstStyle/>
                    <a:p>
                      <a:pPr marL="0" marR="0" lvl="0" indent="0" algn="l" rtl="0">
                        <a:spcBef>
                          <a:spcPts val="0"/>
                        </a:spcBef>
                        <a:spcAft>
                          <a:spcPts val="0"/>
                        </a:spcAft>
                        <a:buNone/>
                      </a:pPr>
                      <a:endParaRPr sz="1600" u="none" strike="noStrike" cap="none">
                        <a:latin typeface="Tahoma"/>
                        <a:ea typeface="Tahoma"/>
                        <a:cs typeface="Tahoma"/>
                        <a:sym typeface="Tahoma"/>
                      </a:endParaRPr>
                    </a:p>
                  </a:txBody>
                  <a:tcPr marL="68575" marR="68575" marT="0" marB="0"/>
                </a:tc>
                <a:extLst>
                  <a:ext uri="{0D108BD9-81ED-4DB2-BD59-A6C34878D82A}">
                    <a16:rowId xmlns:a16="http://schemas.microsoft.com/office/drawing/2014/main" val="10003"/>
                  </a:ext>
                </a:extLst>
              </a:tr>
              <a:tr h="656825">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2018-2019</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CNN, VGG16, ImageNet</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Accuracy – 92.5%, Max-pooling fetches maximum pixel</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F1-score = 0.77,</a:t>
                      </a:r>
                      <a:endParaRPr/>
                    </a:p>
                    <a:p>
                      <a:pPr marL="0" marR="0" lvl="0" indent="0" algn="l" rtl="0">
                        <a:spcBef>
                          <a:spcPts val="0"/>
                        </a:spcBef>
                        <a:spcAft>
                          <a:spcPts val="0"/>
                        </a:spcAft>
                        <a:buNone/>
                      </a:pPr>
                      <a:r>
                        <a:rPr lang="en-IN" sz="1600" u="none" strike="noStrike" cap="none">
                          <a:latin typeface="Tahoma"/>
                          <a:ea typeface="Tahoma"/>
                          <a:cs typeface="Tahoma"/>
                          <a:sym typeface="Tahoma"/>
                        </a:rPr>
                        <a:t>VGG16 Accuracy = 78%</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Random Forest, XGBoost, SVM, ReLU, Sigmoid</a:t>
                      </a:r>
                      <a:endParaRPr/>
                    </a:p>
                  </a:txBody>
                  <a:tcPr marL="68575" marR="68575" marT="0" marB="0"/>
                </a:tc>
                <a:extLst>
                  <a:ext uri="{0D108BD9-81ED-4DB2-BD59-A6C34878D82A}">
                    <a16:rowId xmlns:a16="http://schemas.microsoft.com/office/drawing/2014/main" val="10004"/>
                  </a:ext>
                </a:extLst>
              </a:tr>
              <a:tr h="656825">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May 2020</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CNN, AlexNet, ResNet-18, VGG16, SVM, Black-hat filter, Inpaint Algorithm, Median Filter, Otsu’s Methodology</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SVM Accuracy = 86.21%,</a:t>
                      </a:r>
                      <a:endParaRPr/>
                    </a:p>
                    <a:p>
                      <a:pPr marL="0" marR="0" lvl="0" indent="0" algn="l" rtl="0">
                        <a:spcBef>
                          <a:spcPts val="0"/>
                        </a:spcBef>
                        <a:spcAft>
                          <a:spcPts val="0"/>
                        </a:spcAft>
                        <a:buNone/>
                      </a:pPr>
                      <a:r>
                        <a:rPr lang="en-IN" sz="1600" u="none" strike="noStrike" cap="none">
                          <a:latin typeface="Tahoma"/>
                          <a:ea typeface="Tahoma"/>
                          <a:cs typeface="Tahoma"/>
                          <a:sym typeface="Tahoma"/>
                        </a:rPr>
                        <a:t>ResNet Accuracy = 87%</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Accuracy Original Data = 80%,</a:t>
                      </a:r>
                      <a:endParaRPr/>
                    </a:p>
                    <a:p>
                      <a:pPr marL="0" marR="0" lvl="0" indent="0" algn="l" rtl="0">
                        <a:spcBef>
                          <a:spcPts val="0"/>
                        </a:spcBef>
                        <a:spcAft>
                          <a:spcPts val="0"/>
                        </a:spcAft>
                        <a:buNone/>
                      </a:pPr>
                      <a:r>
                        <a:rPr lang="en-IN" sz="1600" u="none" strike="noStrike" cap="none">
                          <a:latin typeface="Tahoma"/>
                          <a:ea typeface="Tahoma"/>
                          <a:cs typeface="Tahoma"/>
                          <a:sym typeface="Tahoma"/>
                        </a:rPr>
                        <a:t>Accuracy Augmented Data = 98.61%</a:t>
                      </a:r>
                      <a:endParaRPr/>
                    </a:p>
                  </a:txBody>
                  <a:tcPr marL="68575" marR="68575" marT="0" marB="0"/>
                </a:tc>
                <a:tc>
                  <a:txBody>
                    <a:bodyPr/>
                    <a:lstStyle/>
                    <a:p>
                      <a:pPr marL="0" marR="0" lvl="0" indent="0" algn="l" rtl="0">
                        <a:spcBef>
                          <a:spcPts val="0"/>
                        </a:spcBef>
                        <a:spcAft>
                          <a:spcPts val="0"/>
                        </a:spcAft>
                        <a:buNone/>
                      </a:pPr>
                      <a:r>
                        <a:rPr lang="en-IN" sz="1600" u="none" strike="noStrike" cap="none">
                          <a:latin typeface="Tahoma"/>
                          <a:ea typeface="Tahoma"/>
                          <a:cs typeface="Tahoma"/>
                          <a:sym typeface="Tahoma"/>
                        </a:rPr>
                        <a:t>AlexNet, ResNet-18, VGG16, SVM, ReLU</a:t>
                      </a:r>
                      <a:endParaRPr sz="1600" u="none" strike="noStrike" cap="none">
                        <a:latin typeface="Tahoma"/>
                        <a:ea typeface="Tahoma"/>
                        <a:cs typeface="Tahoma"/>
                        <a:sym typeface="Tahoma"/>
                      </a:endParaRPr>
                    </a:p>
                  </a:txBody>
                  <a:tcPr marL="68575" marR="68575"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3"/>
          <p:cNvSpPr txBox="1">
            <a:spLocks noGrp="1"/>
          </p:cNvSpPr>
          <p:nvPr>
            <p:ph type="title"/>
          </p:nvPr>
        </p:nvSpPr>
        <p:spPr>
          <a:xfrm>
            <a:off x="838200" y="110482"/>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Literature Survey 6-10</a:t>
            </a:r>
            <a:endParaRPr/>
          </a:p>
        </p:txBody>
      </p:sp>
      <p:graphicFrame>
        <p:nvGraphicFramePr>
          <p:cNvPr id="98" name="Google Shape;98;p3"/>
          <p:cNvGraphicFramePr/>
          <p:nvPr/>
        </p:nvGraphicFramePr>
        <p:xfrm>
          <a:off x="617650" y="1149929"/>
          <a:ext cx="10956650" cy="5597595"/>
        </p:xfrm>
        <a:graphic>
          <a:graphicData uri="http://schemas.openxmlformats.org/drawingml/2006/table">
            <a:tbl>
              <a:tblPr firstRow="1" firstCol="1" bandRow="1">
                <a:noFill/>
                <a:tableStyleId>{BF55E633-B300-438B-8CAB-32C053A2164B}</a:tableStyleId>
              </a:tblPr>
              <a:tblGrid>
                <a:gridCol w="2191100">
                  <a:extLst>
                    <a:ext uri="{9D8B030D-6E8A-4147-A177-3AD203B41FA5}">
                      <a16:colId xmlns:a16="http://schemas.microsoft.com/office/drawing/2014/main" val="20000"/>
                    </a:ext>
                  </a:extLst>
                </a:gridCol>
                <a:gridCol w="2191100">
                  <a:extLst>
                    <a:ext uri="{9D8B030D-6E8A-4147-A177-3AD203B41FA5}">
                      <a16:colId xmlns:a16="http://schemas.microsoft.com/office/drawing/2014/main" val="20001"/>
                    </a:ext>
                  </a:extLst>
                </a:gridCol>
                <a:gridCol w="2191100">
                  <a:extLst>
                    <a:ext uri="{9D8B030D-6E8A-4147-A177-3AD203B41FA5}">
                      <a16:colId xmlns:a16="http://schemas.microsoft.com/office/drawing/2014/main" val="20002"/>
                    </a:ext>
                  </a:extLst>
                </a:gridCol>
                <a:gridCol w="2191100">
                  <a:extLst>
                    <a:ext uri="{9D8B030D-6E8A-4147-A177-3AD203B41FA5}">
                      <a16:colId xmlns:a16="http://schemas.microsoft.com/office/drawing/2014/main" val="20003"/>
                    </a:ext>
                  </a:extLst>
                </a:gridCol>
                <a:gridCol w="2192250">
                  <a:extLst>
                    <a:ext uri="{9D8B030D-6E8A-4147-A177-3AD203B41FA5}">
                      <a16:colId xmlns:a16="http://schemas.microsoft.com/office/drawing/2014/main" val="20004"/>
                    </a:ext>
                  </a:extLst>
                </a:gridCol>
              </a:tblGrid>
              <a:tr h="656825">
                <a:tc>
                  <a:txBody>
                    <a:bodyPr/>
                    <a:lstStyle/>
                    <a:p>
                      <a:pPr marL="0" marR="0" lvl="0" indent="0" algn="l" rtl="0">
                        <a:spcBef>
                          <a:spcPts val="0"/>
                        </a:spcBef>
                        <a:spcAft>
                          <a:spcPts val="0"/>
                        </a:spcAft>
                        <a:buNone/>
                      </a:pPr>
                      <a:r>
                        <a:rPr lang="en-IN" sz="1400" u="none" strike="noStrike" cap="none"/>
                        <a:t>Authors &amp;Year</a:t>
                      </a:r>
                      <a:endParaRPr sz="14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400" u="none" strike="noStrike" cap="none"/>
                        <a:t>Methodology or Techniques used</a:t>
                      </a:r>
                      <a:endParaRPr sz="14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400" u="none" strike="noStrike" cap="none"/>
                        <a:t>Advantages</a:t>
                      </a:r>
                      <a:endParaRPr sz="14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400" u="none" strike="noStrike" cap="none"/>
                        <a:t>Issues</a:t>
                      </a:r>
                      <a:endParaRPr sz="14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400" u="none" strike="noStrike" cap="none"/>
                        <a:t>Metrics used</a:t>
                      </a:r>
                      <a:endParaRPr sz="1400" u="none" strike="noStrike" cap="none">
                        <a:latin typeface="Tahoma"/>
                        <a:ea typeface="Tahoma"/>
                        <a:cs typeface="Tahoma"/>
                        <a:sym typeface="Tahoma"/>
                      </a:endParaRPr>
                    </a:p>
                  </a:txBody>
                  <a:tcPr marL="68575" marR="68575" marT="0" marB="0"/>
                </a:tc>
                <a:extLst>
                  <a:ext uri="{0D108BD9-81ED-4DB2-BD59-A6C34878D82A}">
                    <a16:rowId xmlns:a16="http://schemas.microsoft.com/office/drawing/2014/main" val="10000"/>
                  </a:ext>
                </a:extLst>
              </a:tr>
              <a:tr h="656825">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March 2019</a:t>
                      </a:r>
                      <a:endParaRPr/>
                    </a:p>
                  </a:txBody>
                  <a:tcPr marL="68575" marR="68575" marT="0" marB="0"/>
                </a:tc>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CNN, Inception V2 Net, K-means Cluster, Max-pooling, Sonification Algorithms</a:t>
                      </a:r>
                      <a:endParaRPr/>
                    </a:p>
                  </a:txBody>
                  <a:tcPr marL="68575" marR="68575" marT="0" marB="0"/>
                </a:tc>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No. of K-means Epochs = 100</a:t>
                      </a:r>
                      <a:endParaRPr/>
                    </a:p>
                  </a:txBody>
                  <a:tcPr marL="68575" marR="68575" marT="0" marB="0"/>
                </a:tc>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F2-score +ve Prediction = 59.9%, High Sensitivity, Low Specificity</a:t>
                      </a:r>
                      <a:endParaRPr/>
                    </a:p>
                  </a:txBody>
                  <a:tcPr marL="68575" marR="68575" marT="0" marB="0"/>
                </a:tc>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F2-score</a:t>
                      </a:r>
                      <a:endParaRPr/>
                    </a:p>
                  </a:txBody>
                  <a:tcPr marL="68575" marR="68575" marT="0" marB="0"/>
                </a:tc>
                <a:extLst>
                  <a:ext uri="{0D108BD9-81ED-4DB2-BD59-A6C34878D82A}">
                    <a16:rowId xmlns:a16="http://schemas.microsoft.com/office/drawing/2014/main" val="10001"/>
                  </a:ext>
                </a:extLst>
              </a:tr>
              <a:tr h="656825">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2020</a:t>
                      </a:r>
                      <a:endParaRPr/>
                    </a:p>
                  </a:txBody>
                  <a:tcPr marL="68575" marR="68575" marT="0" marB="0"/>
                </a:tc>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CNN SENet154, WSL, Adam, weighted loss-entropy</a:t>
                      </a:r>
                      <a:endParaRPr/>
                    </a:p>
                  </a:txBody>
                  <a:tcPr marL="68575" marR="68575" marT="0" marB="0"/>
                </a:tc>
                <a:tc>
                  <a:txBody>
                    <a:bodyPr/>
                    <a:lstStyle/>
                    <a:p>
                      <a:pPr marL="0" marR="0" lvl="0" indent="0" algn="l" rtl="0">
                        <a:spcBef>
                          <a:spcPts val="0"/>
                        </a:spcBef>
                        <a:spcAft>
                          <a:spcPts val="0"/>
                        </a:spcAft>
                        <a:buNone/>
                      </a:pPr>
                      <a:endParaRPr sz="1400" u="none" strike="noStrike" cap="none">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Not much improved with ensemble strategy</a:t>
                      </a:r>
                      <a:endParaRPr/>
                    </a:p>
                  </a:txBody>
                  <a:tcPr marL="68575" marR="68575" marT="0" marB="0"/>
                </a:tc>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EfficientNet, SENet, ResNeXt WSL, </a:t>
                      </a:r>
                      <a:endParaRPr/>
                    </a:p>
                  </a:txBody>
                  <a:tcPr marL="68575" marR="68575" marT="0" marB="0"/>
                </a:tc>
                <a:extLst>
                  <a:ext uri="{0D108BD9-81ED-4DB2-BD59-A6C34878D82A}">
                    <a16:rowId xmlns:a16="http://schemas.microsoft.com/office/drawing/2014/main" val="10002"/>
                  </a:ext>
                </a:extLst>
              </a:tr>
              <a:tr h="656825">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2018</a:t>
                      </a:r>
                      <a:endParaRPr/>
                    </a:p>
                  </a:txBody>
                  <a:tcPr marL="68575" marR="68575" marT="0" marB="0"/>
                </a:tc>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MatConvNet &amp; GoogLeNet Inception V3 CNN</a:t>
                      </a:r>
                      <a:endParaRPr/>
                    </a:p>
                  </a:txBody>
                  <a:tcPr marL="68575" marR="68575" marT="0" marB="0"/>
                </a:tc>
                <a:tc>
                  <a:txBody>
                    <a:bodyPr/>
                    <a:lstStyle/>
                    <a:p>
                      <a:pPr marL="0" marR="0" lvl="0" indent="0" algn="l" rtl="0">
                        <a:spcBef>
                          <a:spcPts val="0"/>
                        </a:spcBef>
                        <a:spcAft>
                          <a:spcPts val="0"/>
                        </a:spcAft>
                        <a:buNone/>
                      </a:pPr>
                      <a:r>
                        <a:rPr lang="en-IN" sz="1400" u="none" strike="noStrike" cap="none">
                          <a:latin typeface="Tahoma"/>
                          <a:ea typeface="Tahoma"/>
                          <a:cs typeface="Tahoma"/>
                          <a:sym typeface="Tahoma"/>
                        </a:rPr>
                        <a:t>1.28 million NATURAL images 500 epochs, pre-trained models used, MatConvNet provides </a:t>
                      </a:r>
                      <a:r>
                        <a:rPr lang="en-IN" sz="1400" u="none" strike="noStrike" cap="none">
                          <a:solidFill>
                            <a:schemeClr val="dk1"/>
                          </a:solidFill>
                          <a:latin typeface="Tahoma"/>
                          <a:ea typeface="Tahoma"/>
                          <a:cs typeface="Tahoma"/>
                          <a:sym typeface="Tahoma"/>
                        </a:rPr>
                        <a:t>pre-trained CNN models</a:t>
                      </a:r>
                      <a:endParaRPr/>
                    </a:p>
                    <a:p>
                      <a:pPr marL="0" marR="0" lvl="0" indent="0" algn="l" rtl="0">
                        <a:spcBef>
                          <a:spcPts val="0"/>
                        </a:spcBef>
                        <a:spcAft>
                          <a:spcPts val="0"/>
                        </a:spcAft>
                        <a:buNone/>
                      </a:pPr>
                      <a:r>
                        <a:rPr lang="en-IN" sz="1400">
                          <a:solidFill>
                            <a:schemeClr val="dk1"/>
                          </a:solidFill>
                          <a:latin typeface="Tahoma"/>
                          <a:ea typeface="Tahoma"/>
                          <a:cs typeface="Tahoma"/>
                          <a:sym typeface="Tahoma"/>
                        </a:rPr>
                        <a:t>and some functions to create and initialize new neural networks</a:t>
                      </a:r>
                      <a:endParaRPr sz="1400">
                        <a:solidFill>
                          <a:schemeClr val="dk1"/>
                        </a:solidFill>
                        <a:latin typeface="Tahoma"/>
                        <a:ea typeface="Tahoma"/>
                        <a:cs typeface="Tahoma"/>
                        <a:sym typeface="Tahoma"/>
                      </a:endParaRPr>
                    </a:p>
                    <a:p>
                      <a:pPr marL="0" marR="0" lvl="0" indent="0" algn="l" rtl="0">
                        <a:spcBef>
                          <a:spcPts val="0"/>
                        </a:spcBef>
                        <a:spcAft>
                          <a:spcPts val="0"/>
                        </a:spcAft>
                        <a:buNone/>
                      </a:pPr>
                      <a:endParaRPr sz="14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400">
                          <a:solidFill>
                            <a:schemeClr val="dk1"/>
                          </a:solidFill>
                          <a:latin typeface="Tahoma"/>
                          <a:ea typeface="Tahoma"/>
                          <a:cs typeface="Tahoma"/>
                          <a:sym typeface="Tahoma"/>
                        </a:rPr>
                        <a:t>Limited computational resources, time-consuming procedures</a:t>
                      </a:r>
                      <a:endParaRPr/>
                    </a:p>
                  </a:txBody>
                  <a:tcPr marL="68575" marR="68575" marT="0" marB="0"/>
                </a:tc>
                <a:tc>
                  <a:txBody>
                    <a:bodyPr/>
                    <a:lstStyle/>
                    <a:p>
                      <a:pPr marL="0" marR="0" lvl="0" indent="0" algn="l" rtl="0">
                        <a:spcBef>
                          <a:spcPts val="0"/>
                        </a:spcBef>
                        <a:spcAft>
                          <a:spcPts val="0"/>
                        </a:spcAft>
                        <a:buNone/>
                      </a:pPr>
                      <a:r>
                        <a:rPr lang="en-IN" sz="1400">
                          <a:latin typeface="Tahoma"/>
                          <a:ea typeface="Tahoma"/>
                          <a:cs typeface="Tahoma"/>
                          <a:sym typeface="Tahoma"/>
                        </a:rPr>
                        <a:t>GoogLeNet, AlexNet, ResNet, VGGNet, Simple Majority Voting, SMP</a:t>
                      </a:r>
                      <a:endParaRPr/>
                    </a:p>
                  </a:txBody>
                  <a:tcPr marL="68575" marR="68575" marT="0" marB="0"/>
                </a:tc>
                <a:extLst>
                  <a:ext uri="{0D108BD9-81ED-4DB2-BD59-A6C34878D82A}">
                    <a16:rowId xmlns:a16="http://schemas.microsoft.com/office/drawing/2014/main" val="10003"/>
                  </a:ext>
                </a:extLst>
              </a:tr>
              <a:tr h="656825">
                <a:tc>
                  <a:txBody>
                    <a:bodyPr/>
                    <a:lstStyle/>
                    <a:p>
                      <a:pPr marL="0" marR="0" lvl="0" indent="0" algn="l" rtl="0">
                        <a:spcBef>
                          <a:spcPts val="0"/>
                        </a:spcBef>
                        <a:spcAft>
                          <a:spcPts val="0"/>
                        </a:spcAft>
                        <a:buNone/>
                      </a:pPr>
                      <a:r>
                        <a:rPr lang="en-IN" sz="1400">
                          <a:latin typeface="Tahoma"/>
                          <a:ea typeface="Tahoma"/>
                          <a:cs typeface="Tahoma"/>
                          <a:sym typeface="Tahoma"/>
                        </a:rPr>
                        <a:t>2019</a:t>
                      </a:r>
                      <a:endParaRPr/>
                    </a:p>
                  </a:txBody>
                  <a:tcPr marL="68575" marR="68575" marT="0" marB="0"/>
                </a:tc>
                <a:tc>
                  <a:txBody>
                    <a:bodyPr/>
                    <a:lstStyle/>
                    <a:p>
                      <a:pPr marL="0" marR="0" lvl="0" indent="0" algn="l" rtl="0">
                        <a:spcBef>
                          <a:spcPts val="0"/>
                        </a:spcBef>
                        <a:spcAft>
                          <a:spcPts val="0"/>
                        </a:spcAft>
                        <a:buNone/>
                      </a:pPr>
                      <a:r>
                        <a:rPr lang="en-IN" sz="1400">
                          <a:latin typeface="Tahoma"/>
                          <a:ea typeface="Tahoma"/>
                          <a:cs typeface="Tahoma"/>
                          <a:sym typeface="Tahoma"/>
                        </a:rPr>
                        <a:t>CNN</a:t>
                      </a:r>
                      <a:endParaRPr/>
                    </a:p>
                  </a:txBody>
                  <a:tcPr marL="68575" marR="68575" marT="0" marB="0"/>
                </a:tc>
                <a:tc>
                  <a:txBody>
                    <a:bodyPr/>
                    <a:lstStyle/>
                    <a:p>
                      <a:pPr marL="0" marR="0" lvl="0" indent="0" algn="l" rtl="0">
                        <a:spcBef>
                          <a:spcPts val="0"/>
                        </a:spcBef>
                        <a:spcAft>
                          <a:spcPts val="0"/>
                        </a:spcAft>
                        <a:buNone/>
                      </a:pPr>
                      <a:r>
                        <a:rPr lang="en-IN" sz="1400">
                          <a:latin typeface="Tahoma"/>
                          <a:ea typeface="Tahoma"/>
                          <a:cs typeface="Tahoma"/>
                          <a:sym typeface="Tahoma"/>
                        </a:rPr>
                        <a:t>N/A</a:t>
                      </a:r>
                      <a:endParaRPr/>
                    </a:p>
                  </a:txBody>
                  <a:tcPr marL="68575" marR="68575" marT="0" marB="0"/>
                </a:tc>
                <a:tc>
                  <a:txBody>
                    <a:bodyPr/>
                    <a:lstStyle/>
                    <a:p>
                      <a:pPr marL="0" marR="0" lvl="0" indent="0" algn="l" rtl="0">
                        <a:spcBef>
                          <a:spcPts val="0"/>
                        </a:spcBef>
                        <a:spcAft>
                          <a:spcPts val="0"/>
                        </a:spcAft>
                        <a:buNone/>
                      </a:pPr>
                      <a:r>
                        <a:rPr lang="en-IN" sz="1400">
                          <a:latin typeface="Tahoma"/>
                          <a:ea typeface="Tahoma"/>
                          <a:cs typeface="Tahoma"/>
                          <a:sym typeface="Tahoma"/>
                        </a:rPr>
                        <a:t>Small dataset (11,444), training may be inefficient, class imbalance</a:t>
                      </a:r>
                      <a:endParaRPr/>
                    </a:p>
                  </a:txBody>
                  <a:tcPr marL="68575" marR="68575" marT="0" marB="0"/>
                </a:tc>
                <a:tc>
                  <a:txBody>
                    <a:bodyPr/>
                    <a:lstStyle/>
                    <a:p>
                      <a:pPr marL="0" marR="0" lvl="0" indent="0" algn="l" rtl="0">
                        <a:spcBef>
                          <a:spcPts val="0"/>
                        </a:spcBef>
                        <a:spcAft>
                          <a:spcPts val="0"/>
                        </a:spcAft>
                        <a:buNone/>
                      </a:pPr>
                      <a:r>
                        <a:rPr lang="en-IN" sz="1400">
                          <a:latin typeface="Tahoma"/>
                          <a:ea typeface="Tahoma"/>
                          <a:cs typeface="Tahoma"/>
                          <a:sym typeface="Tahoma"/>
                        </a:rPr>
                        <a:t>McNemar Test, ResNet50, Bonferroni Correction</a:t>
                      </a:r>
                      <a:endParaRPr/>
                    </a:p>
                  </a:txBody>
                  <a:tcPr marL="68575" marR="68575" marT="0" marB="0"/>
                </a:tc>
                <a:extLst>
                  <a:ext uri="{0D108BD9-81ED-4DB2-BD59-A6C34878D82A}">
                    <a16:rowId xmlns:a16="http://schemas.microsoft.com/office/drawing/2014/main" val="10004"/>
                  </a:ext>
                </a:extLst>
              </a:tr>
              <a:tr h="656825">
                <a:tc>
                  <a:txBody>
                    <a:bodyPr/>
                    <a:lstStyle/>
                    <a:p>
                      <a:pPr marL="0" marR="0" lvl="0" indent="0" algn="l" rtl="0">
                        <a:spcBef>
                          <a:spcPts val="0"/>
                        </a:spcBef>
                        <a:spcAft>
                          <a:spcPts val="0"/>
                        </a:spcAft>
                        <a:buNone/>
                      </a:pPr>
                      <a:endParaRPr sz="14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endParaRPr sz="14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endParaRPr sz="14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endParaRPr sz="14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endParaRPr sz="1400">
                        <a:latin typeface="Tahoma"/>
                        <a:ea typeface="Tahoma"/>
                        <a:cs typeface="Tahoma"/>
                        <a:sym typeface="Tahoma"/>
                      </a:endParaRPr>
                    </a:p>
                  </a:txBody>
                  <a:tcPr marL="68575" marR="68575"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Literature Survey 11-15</a:t>
            </a:r>
            <a:endParaRPr/>
          </a:p>
        </p:txBody>
      </p:sp>
      <p:sp>
        <p:nvSpPr>
          <p:cNvPr id="104" name="Google Shape;104;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graphicFrame>
        <p:nvGraphicFramePr>
          <p:cNvPr id="105" name="Google Shape;105;p4"/>
          <p:cNvGraphicFramePr/>
          <p:nvPr/>
        </p:nvGraphicFramePr>
        <p:xfrm>
          <a:off x="1159097" y="1815921"/>
          <a:ext cx="9633375" cy="9709385"/>
        </p:xfrm>
        <a:graphic>
          <a:graphicData uri="http://schemas.openxmlformats.org/drawingml/2006/table">
            <a:tbl>
              <a:tblPr firstRow="1" firstCol="1" bandRow="1">
                <a:noFill/>
                <a:tableStyleId>{BF55E633-B300-438B-8CAB-32C053A2164B}</a:tableStyleId>
              </a:tblPr>
              <a:tblGrid>
                <a:gridCol w="1926475">
                  <a:extLst>
                    <a:ext uri="{9D8B030D-6E8A-4147-A177-3AD203B41FA5}">
                      <a16:colId xmlns:a16="http://schemas.microsoft.com/office/drawing/2014/main" val="20000"/>
                    </a:ext>
                  </a:extLst>
                </a:gridCol>
                <a:gridCol w="1926475">
                  <a:extLst>
                    <a:ext uri="{9D8B030D-6E8A-4147-A177-3AD203B41FA5}">
                      <a16:colId xmlns:a16="http://schemas.microsoft.com/office/drawing/2014/main" val="20001"/>
                    </a:ext>
                  </a:extLst>
                </a:gridCol>
                <a:gridCol w="1926475">
                  <a:extLst>
                    <a:ext uri="{9D8B030D-6E8A-4147-A177-3AD203B41FA5}">
                      <a16:colId xmlns:a16="http://schemas.microsoft.com/office/drawing/2014/main" val="20002"/>
                    </a:ext>
                  </a:extLst>
                </a:gridCol>
                <a:gridCol w="1926475">
                  <a:extLst>
                    <a:ext uri="{9D8B030D-6E8A-4147-A177-3AD203B41FA5}">
                      <a16:colId xmlns:a16="http://schemas.microsoft.com/office/drawing/2014/main" val="20003"/>
                    </a:ext>
                  </a:extLst>
                </a:gridCol>
                <a:gridCol w="1927475">
                  <a:extLst>
                    <a:ext uri="{9D8B030D-6E8A-4147-A177-3AD203B41FA5}">
                      <a16:colId xmlns:a16="http://schemas.microsoft.com/office/drawing/2014/main" val="20004"/>
                    </a:ext>
                  </a:extLst>
                </a:gridCol>
              </a:tblGrid>
              <a:tr h="656825">
                <a:tc>
                  <a:txBody>
                    <a:bodyPr/>
                    <a:lstStyle/>
                    <a:p>
                      <a:pPr marL="0" marR="0" lvl="0" indent="0" algn="l" rtl="0">
                        <a:spcBef>
                          <a:spcPts val="0"/>
                        </a:spcBef>
                        <a:spcAft>
                          <a:spcPts val="0"/>
                        </a:spcAft>
                        <a:buNone/>
                      </a:pPr>
                      <a:r>
                        <a:rPr lang="en-IN" sz="2000"/>
                        <a:t>Authors &amp;Year</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Methodology or Techniques used</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Advantages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Issues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Metrics used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0"/>
                  </a:ext>
                </a:extLst>
              </a:tr>
              <a:tr h="656825">
                <a:tc>
                  <a:txBody>
                    <a:bodyPr/>
                    <a:lstStyle/>
                    <a:p>
                      <a:pPr marL="0" marR="0" lvl="0" indent="0" algn="l" rtl="0">
                        <a:spcBef>
                          <a:spcPts val="0"/>
                        </a:spcBef>
                        <a:spcAft>
                          <a:spcPts val="0"/>
                        </a:spcAft>
                        <a:buNone/>
                      </a:pPr>
                      <a:r>
                        <a:rPr lang="en-IN" sz="1100" b="0">
                          <a:solidFill>
                            <a:schemeClr val="dk1"/>
                          </a:solidFill>
                        </a:rPr>
                        <a:t>ary-Ann El Sharouni, MD December 23, 2020</a:t>
                      </a:r>
                      <a:endParaRPr sz="25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determine whether histologically confirmed regression was associated with better or worse survival in patients with primary cutaneous melanoma.</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regression was a favorable prognostic factor for patients with stage 1 and 2 melanomas, especially in those with thin and intermediate thickness tumors and those with SSM subtype.</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Multivariable Cox proportional hazards analyses were performed per cohort to assess recurrence-free survival (RFS) and overall survival (OS), and subgroup analyses according to Breslow thickness category and melanoma subtype were performed</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A total of 17 271 Dutch patients and 4980 Australian patients were included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1"/>
                  </a:ext>
                </a:extLst>
              </a:tr>
              <a:tr h="656825">
                <a:tc>
                  <a:txBody>
                    <a:bodyPr/>
                    <a:lstStyle/>
                    <a:p>
                      <a:pPr marL="0" lvl="0" indent="0" algn="l" rtl="0">
                        <a:lnSpc>
                          <a:spcPct val="115000"/>
                        </a:lnSpc>
                        <a:spcBef>
                          <a:spcPts val="1200"/>
                        </a:spcBef>
                        <a:spcAft>
                          <a:spcPts val="1200"/>
                        </a:spcAft>
                        <a:buNone/>
                      </a:pPr>
                      <a:r>
                        <a:rPr lang="en-IN"/>
                        <a:t>Fabiana C. P. S. Lopes, MD  December 16, 2020</a:t>
                      </a:r>
                      <a:endParaRPr sz="2000">
                        <a:latin typeface="Tahoma"/>
                        <a:ea typeface="Tahoma"/>
                        <a:cs typeface="Tahoma"/>
                        <a:sym typeface="Tahoma"/>
                      </a:endParaRPr>
                    </a:p>
                  </a:txBody>
                  <a:tcPr marL="114300" marR="114300" marT="91425" marB="91425"/>
                </a:tc>
                <a:tc>
                  <a:txBody>
                    <a:bodyPr/>
                    <a:lstStyle/>
                    <a:p>
                      <a:pPr marL="0" marR="0" lvl="0" indent="0" algn="l" rtl="0">
                        <a:spcBef>
                          <a:spcPts val="0"/>
                        </a:spcBef>
                        <a:spcAft>
                          <a:spcPts val="0"/>
                        </a:spcAft>
                        <a:buNone/>
                      </a:pPr>
                      <a:r>
                        <a:rPr lang="en-IN" sz="1100"/>
                        <a:t>To critically assess and synthesize the published data regarding the association between UV exposure and the risk of cutaneous melanoma in skin of color.</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In this systematic review, the evidence suggests that UV exposure may not be an important risk factor for melanoma development in people with skin of color.</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studies analyzed UV exposure as a risk factor for cutaneous melanoma in people with skin of color, which was defined broadly as any race/ethnicity other than non-Hispanic White, Fitzpatrick skin types IV through VI, or tanning ability of rarely or never burns.</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After duplicate removal, 11 059 database records were screened, 548 full-text articles were assessed, and 13 met inclusion criteria. Study types included 7 ecological studies, 5 cohort studies, and 1 case-control study. All studies used race and/or ethnicity to categorize the participants, and more than 7700 melanomas in skin of color were included.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2"/>
                  </a:ext>
                </a:extLst>
              </a:tr>
              <a:tr h="656825">
                <a:tc>
                  <a:txBody>
                    <a:bodyPr/>
                    <a:lstStyle/>
                    <a:p>
                      <a:pPr marL="0" lvl="0" indent="0" algn="l" rtl="0">
                        <a:lnSpc>
                          <a:spcPct val="115000"/>
                        </a:lnSpc>
                        <a:spcBef>
                          <a:spcPts val="1200"/>
                        </a:spcBef>
                        <a:spcAft>
                          <a:spcPts val="0"/>
                        </a:spcAft>
                        <a:buNone/>
                      </a:pPr>
                      <a:r>
                        <a:rPr lang="en-IN"/>
                        <a:t>Japbani K. Nanda, BS</a:t>
                      </a:r>
                      <a:endParaRPr/>
                    </a:p>
                    <a:p>
                      <a:pPr marL="0" lvl="0" indent="0" algn="l" rtl="0">
                        <a:lnSpc>
                          <a:spcPct val="115000"/>
                        </a:lnSpc>
                        <a:spcBef>
                          <a:spcPts val="1200"/>
                        </a:spcBef>
                        <a:spcAft>
                          <a:spcPts val="1200"/>
                        </a:spcAft>
                        <a:buNone/>
                      </a:pPr>
                      <a:r>
                        <a:rPr lang="en-IN"/>
                        <a:t>September 16, 2020</a:t>
                      </a:r>
                      <a:endParaRPr sz="2000">
                        <a:latin typeface="Tahoma"/>
                        <a:ea typeface="Tahoma"/>
                        <a:cs typeface="Tahoma"/>
                        <a:sym typeface="Tahoma"/>
                      </a:endParaRPr>
                    </a:p>
                  </a:txBody>
                  <a:tcPr marL="114300" marR="114300" marT="91425" marB="91425"/>
                </a:tc>
                <a:tc>
                  <a:txBody>
                    <a:bodyPr/>
                    <a:lstStyle/>
                    <a:p>
                      <a:pPr marL="0" marR="0" lvl="0" indent="0" algn="l" rtl="0">
                        <a:spcBef>
                          <a:spcPts val="0"/>
                        </a:spcBef>
                        <a:spcAft>
                          <a:spcPts val="0"/>
                        </a:spcAft>
                        <a:buNone/>
                      </a:pPr>
                      <a:r>
                        <a:rPr lang="en-IN" sz="1100"/>
                        <a:t>Single-center, retrospective, observational cohort study using an institutional database to identify patients diagnosed with melanoma at a tertiary care cancer hospital in New York, New York.</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Patients treated with ICI ( ipilimumab, nivolumab, and/or pembrolizumab) therapy for metastatic melanoma remain at risk for the development of new CM(cutaneous melanoma)</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Primary outcomes were the incidence proportion, the incidence rate, and the 5-year cause-specific cumulative risk</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A total of 2251 patients were included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3"/>
                  </a:ext>
                </a:extLst>
              </a:tr>
              <a:tr h="656825">
                <a:tc>
                  <a:txBody>
                    <a:bodyPr/>
                    <a:lstStyle/>
                    <a:p>
                      <a:pPr marL="0" lvl="0" indent="0" algn="l" rtl="0">
                        <a:lnSpc>
                          <a:spcPct val="115000"/>
                        </a:lnSpc>
                        <a:spcBef>
                          <a:spcPts val="1200"/>
                        </a:spcBef>
                        <a:spcAft>
                          <a:spcPts val="0"/>
                        </a:spcAft>
                        <a:buNone/>
                      </a:pPr>
                      <a:r>
                        <a:rPr lang="en-IN"/>
                        <a:t>Sharif Omara, MBBS</a:t>
                      </a:r>
                      <a:endParaRPr/>
                    </a:p>
                    <a:p>
                      <a:pPr marL="0" lvl="0" indent="0" algn="l" rtl="0">
                        <a:lnSpc>
                          <a:spcPct val="115000"/>
                        </a:lnSpc>
                        <a:spcBef>
                          <a:spcPts val="1200"/>
                        </a:spcBef>
                        <a:spcAft>
                          <a:spcPts val="1200"/>
                        </a:spcAft>
                        <a:buNone/>
                      </a:pPr>
                      <a:r>
                        <a:rPr lang="en-IN"/>
                        <a:t>December 16, 2020</a:t>
                      </a:r>
                      <a:endParaRPr sz="2000">
                        <a:latin typeface="Tahoma"/>
                        <a:ea typeface="Tahoma"/>
                        <a:cs typeface="Tahoma"/>
                        <a:sym typeface="Tahoma"/>
                      </a:endParaRPr>
                    </a:p>
                  </a:txBody>
                  <a:tcPr marL="114300" marR="114300" marT="91425" marB="91425"/>
                </a:tc>
                <a:tc>
                  <a:txBody>
                    <a:bodyPr/>
                    <a:lstStyle/>
                    <a:p>
                      <a:pPr marL="0" marR="0" lvl="0" indent="0" algn="l" rtl="0">
                        <a:spcBef>
                          <a:spcPts val="0"/>
                        </a:spcBef>
                        <a:spcAft>
                          <a:spcPts val="0"/>
                        </a:spcAft>
                        <a:buNone/>
                      </a:pPr>
                      <a:r>
                        <a:rPr lang="en-IN" sz="1100"/>
                        <a:t>To evaluate the proportion and rate of incidental skin cancer detection in urgent skin cancer clinics and investigate the rate of incidental skin cancer detection in 2 groups based on the degree of clinical suspicion of the index lesion for malignancy.</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Individuals presenting with a clinically suspicious index lesion requiring biopsy are most likely to benefit from TBSE and should be counseled regarding the benefit</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The proportion and rate of incidental skin cancer detection through TBSE and whether a clinically suspicious (malignant) index lesion was associated with a higher chance of having a malignant incidental lesion</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5944 patients referred to the clinic, 4726 individuals (79.5%) were evaluated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4"/>
                  </a:ext>
                </a:extLst>
              </a:tr>
              <a:tr h="656825">
                <a:tc>
                  <a:txBody>
                    <a:bodyPr/>
                    <a:lstStyle/>
                    <a:p>
                      <a:pPr marL="0" lvl="0" indent="0" algn="l" rtl="0">
                        <a:lnSpc>
                          <a:spcPct val="115000"/>
                        </a:lnSpc>
                        <a:spcBef>
                          <a:spcPts val="1200"/>
                        </a:spcBef>
                        <a:spcAft>
                          <a:spcPts val="0"/>
                        </a:spcAft>
                        <a:buNone/>
                      </a:pPr>
                      <a:r>
                        <a:rPr lang="en-IN"/>
                        <a:t>Geeti Khullar</a:t>
                      </a:r>
                      <a:endParaRPr/>
                    </a:p>
                    <a:p>
                      <a:pPr marL="0" lvl="0" indent="0" algn="l" rtl="0">
                        <a:lnSpc>
                          <a:spcPct val="115000"/>
                        </a:lnSpc>
                        <a:spcBef>
                          <a:spcPts val="1200"/>
                        </a:spcBef>
                        <a:spcAft>
                          <a:spcPts val="1200"/>
                        </a:spcAft>
                        <a:buNone/>
                      </a:pPr>
                      <a:r>
                        <a:rPr lang="en-IN"/>
                        <a:t>2016</a:t>
                      </a:r>
                      <a:endParaRPr sz="2000">
                        <a:latin typeface="Tahoma"/>
                        <a:ea typeface="Tahoma"/>
                        <a:cs typeface="Tahoma"/>
                        <a:sym typeface="Tahoma"/>
                      </a:endParaRPr>
                    </a:p>
                  </a:txBody>
                  <a:tcPr marL="114300" marR="114300" marT="91425" marB="91425"/>
                </a:tc>
                <a:tc>
                  <a:txBody>
                    <a:bodyPr/>
                    <a:lstStyle/>
                    <a:p>
                      <a:pPr marL="0" marR="0" lvl="0" indent="0" algn="l" rtl="0">
                        <a:spcBef>
                          <a:spcPts val="0"/>
                        </a:spcBef>
                        <a:spcAft>
                          <a:spcPts val="0"/>
                        </a:spcAft>
                        <a:buNone/>
                      </a:pPr>
                      <a:r>
                        <a:rPr lang="en-IN" sz="1100"/>
                        <a:t>A retrospective analysis of data from January 2003 to August 2013 was performed to evaluate the predisposing factors and histopathological types of cutaneous squamous cell carcinoma at the Postgraduate Institute of Medical Education and Research (PGIMER), Chandigarh. Demographic and disease characteristics such as age, gender and predisposing factors, particularly premalignant dermatoses were recorded and histopathology slides were reviewed.</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Cutaneous squamous cell carcinoma is uncommon in Indian patients and a high index of suspicion is necessary when a rapidly enlarging nodule, verrucous fungating plaque or an ulcer with everted margins develops in long standing scars and other predisposing dermatologic conditions. Histopathological examination is mandatory to confirm the diagnosis and identify the subtype and this has prognostic implications.</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To analyze the risk factors and to characterize the histopathological subtypes of cutaneous squamous cell carcinoma in Indian patients in an area, non-endemic for arsenicosis</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Of the 13,426 skin biopsy specimens received during the 10-year period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Literature Survey 16-20</a:t>
            </a:r>
            <a:endParaRPr/>
          </a:p>
        </p:txBody>
      </p:sp>
      <p:sp>
        <p:nvSpPr>
          <p:cNvPr id="111" name="Google Shape;111;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graphicFrame>
        <p:nvGraphicFramePr>
          <p:cNvPr id="112" name="Google Shape;112;p5"/>
          <p:cNvGraphicFramePr/>
          <p:nvPr/>
        </p:nvGraphicFramePr>
        <p:xfrm>
          <a:off x="1159097" y="1815921"/>
          <a:ext cx="3000000" cy="3000000"/>
        </p:xfrm>
        <a:graphic>
          <a:graphicData uri="http://schemas.openxmlformats.org/drawingml/2006/table">
            <a:tbl>
              <a:tblPr firstRow="1" firstCol="1" bandRow="1">
                <a:noFill/>
                <a:tableStyleId>{BF55E633-B300-438B-8CAB-32C053A2164B}</a:tableStyleId>
              </a:tblPr>
              <a:tblGrid>
                <a:gridCol w="1926475">
                  <a:extLst>
                    <a:ext uri="{9D8B030D-6E8A-4147-A177-3AD203B41FA5}">
                      <a16:colId xmlns:a16="http://schemas.microsoft.com/office/drawing/2014/main" val="20000"/>
                    </a:ext>
                  </a:extLst>
                </a:gridCol>
                <a:gridCol w="1926475">
                  <a:extLst>
                    <a:ext uri="{9D8B030D-6E8A-4147-A177-3AD203B41FA5}">
                      <a16:colId xmlns:a16="http://schemas.microsoft.com/office/drawing/2014/main" val="20001"/>
                    </a:ext>
                  </a:extLst>
                </a:gridCol>
                <a:gridCol w="1926475">
                  <a:extLst>
                    <a:ext uri="{9D8B030D-6E8A-4147-A177-3AD203B41FA5}">
                      <a16:colId xmlns:a16="http://schemas.microsoft.com/office/drawing/2014/main" val="20002"/>
                    </a:ext>
                  </a:extLst>
                </a:gridCol>
                <a:gridCol w="1926475">
                  <a:extLst>
                    <a:ext uri="{9D8B030D-6E8A-4147-A177-3AD203B41FA5}">
                      <a16:colId xmlns:a16="http://schemas.microsoft.com/office/drawing/2014/main" val="20003"/>
                    </a:ext>
                  </a:extLst>
                </a:gridCol>
                <a:gridCol w="1927475">
                  <a:extLst>
                    <a:ext uri="{9D8B030D-6E8A-4147-A177-3AD203B41FA5}">
                      <a16:colId xmlns:a16="http://schemas.microsoft.com/office/drawing/2014/main" val="20004"/>
                    </a:ext>
                  </a:extLst>
                </a:gridCol>
              </a:tblGrid>
              <a:tr h="656825">
                <a:tc>
                  <a:txBody>
                    <a:bodyPr/>
                    <a:lstStyle/>
                    <a:p>
                      <a:pPr marL="0" marR="0" lvl="0" indent="0" algn="l" rtl="0">
                        <a:spcBef>
                          <a:spcPts val="0"/>
                        </a:spcBef>
                        <a:spcAft>
                          <a:spcPts val="0"/>
                        </a:spcAft>
                        <a:buNone/>
                      </a:pPr>
                      <a:r>
                        <a:rPr lang="en-IN" sz="2000"/>
                        <a:t>Authors &amp;Year</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Methodology or Techniques used</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Advantages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Issues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Metrics used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0"/>
                  </a:ext>
                </a:extLst>
              </a:tr>
              <a:tr h="656825">
                <a:tc>
                  <a:txBody>
                    <a:bodyPr/>
                    <a:lstStyle/>
                    <a:p>
                      <a:pPr marL="0" lvl="0" indent="0" algn="l" rtl="0">
                        <a:lnSpc>
                          <a:spcPct val="115000"/>
                        </a:lnSpc>
                        <a:spcBef>
                          <a:spcPts val="1200"/>
                        </a:spcBef>
                        <a:spcAft>
                          <a:spcPts val="0"/>
                        </a:spcAft>
                        <a:buNone/>
                      </a:pPr>
                      <a:r>
                        <a:rPr lang="en-IN"/>
                        <a:t>Sasmita Panda</a:t>
                      </a:r>
                      <a:endParaRPr/>
                    </a:p>
                    <a:p>
                      <a:pPr marL="0" lvl="0" indent="0" algn="l" rtl="0">
                        <a:lnSpc>
                          <a:spcPct val="115000"/>
                        </a:lnSpc>
                        <a:spcBef>
                          <a:spcPts val="1200"/>
                        </a:spcBef>
                        <a:spcAft>
                          <a:spcPts val="1200"/>
                        </a:spcAft>
                        <a:buNone/>
                      </a:pPr>
                      <a:r>
                        <a:rPr lang="en-IN"/>
                        <a:t>2018</a:t>
                      </a:r>
                      <a:endParaRPr sz="2000">
                        <a:latin typeface="Tahoma"/>
                        <a:ea typeface="Tahoma"/>
                        <a:cs typeface="Tahoma"/>
                        <a:sym typeface="Tahoma"/>
                      </a:endParaRPr>
                    </a:p>
                  </a:txBody>
                  <a:tcPr marL="114300" marR="114300" marT="91425" marB="91425"/>
                </a:tc>
                <a:tc>
                  <a:txBody>
                    <a:bodyPr/>
                    <a:lstStyle/>
                    <a:p>
                      <a:pPr marL="0" marR="0" lvl="0" indent="0" algn="l" rtl="0">
                        <a:spcBef>
                          <a:spcPts val="0"/>
                        </a:spcBef>
                        <a:spcAft>
                          <a:spcPts val="0"/>
                        </a:spcAft>
                        <a:buNone/>
                      </a:pPr>
                      <a:r>
                        <a:rPr lang="en-IN" sz="1100"/>
                        <a:t>The present study was a retrospective study of 182 cases diagnosed histopathologically as malignant melanoma during 2011–2016.</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The lower extremity is the most common site for melanoma, whereas extracutaneous melanomas are exceedingly rare and aggressive neoplasms. Melanoma can metastasize to regional lymph nodes, however, visceral metastasis to liver can also occur. In the absence of pigment in amelanotic melanoma, immunohistochemical markers such as HMB 45 can be used for definitive diagnosis.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To document the pattern of clinicopathological features of malignant melanoma cases attending in a regional cancer center in eastern India</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retrospective study of 182 cases diagnosed histopathologically  as malignant melanoma</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1"/>
                  </a:ext>
                </a:extLst>
              </a:tr>
              <a:tr h="656825">
                <a:tc>
                  <a:txBody>
                    <a:bodyPr/>
                    <a:lstStyle/>
                    <a:p>
                      <a:pPr marL="0" lvl="0" indent="0" algn="l" rtl="0">
                        <a:lnSpc>
                          <a:spcPct val="115000"/>
                        </a:lnSpc>
                        <a:spcBef>
                          <a:spcPts val="1200"/>
                        </a:spcBef>
                        <a:spcAft>
                          <a:spcPts val="0"/>
                        </a:spcAft>
                        <a:buNone/>
                      </a:pPr>
                      <a:r>
                        <a:rPr lang="en-IN"/>
                        <a:t>Nazan Emiroglu1</a:t>
                      </a:r>
                      <a:endParaRPr/>
                    </a:p>
                    <a:p>
                      <a:pPr marL="0" lvl="0" indent="0" algn="l" rtl="0">
                        <a:lnSpc>
                          <a:spcPct val="115000"/>
                        </a:lnSpc>
                        <a:spcBef>
                          <a:spcPts val="1200"/>
                        </a:spcBef>
                        <a:spcAft>
                          <a:spcPts val="0"/>
                        </a:spcAft>
                        <a:buNone/>
                      </a:pPr>
                      <a:r>
                        <a:rPr lang="en-IN"/>
                        <a:t>Fatma Pelin Cengiz</a:t>
                      </a:r>
                      <a:endParaRPr/>
                    </a:p>
                    <a:p>
                      <a:pPr marL="0" lvl="0" indent="0" algn="l" rtl="0">
                        <a:lnSpc>
                          <a:spcPct val="115000"/>
                        </a:lnSpc>
                        <a:spcBef>
                          <a:spcPts val="1200"/>
                        </a:spcBef>
                        <a:spcAft>
                          <a:spcPts val="1200"/>
                        </a:spcAft>
                        <a:buNone/>
                      </a:pPr>
                      <a:r>
                        <a:rPr lang="en-IN"/>
                        <a:t>June 2016</a:t>
                      </a:r>
                      <a:endParaRPr sz="2000">
                        <a:latin typeface="Tahoma"/>
                        <a:ea typeface="Tahoma"/>
                        <a:cs typeface="Tahoma"/>
                        <a:sym typeface="Tahoma"/>
                      </a:endParaRPr>
                    </a:p>
                  </a:txBody>
                  <a:tcPr marL="114300" marR="114300" marT="91425" marB="91425"/>
                </a:tc>
                <a:tc>
                  <a:txBody>
                    <a:bodyPr/>
                    <a:lstStyle/>
                    <a:p>
                      <a:pPr marL="0" marR="0" lvl="0" indent="0" algn="l" rtl="0">
                        <a:spcBef>
                          <a:spcPts val="0"/>
                        </a:spcBef>
                        <a:spcAft>
                          <a:spcPts val="0"/>
                        </a:spcAft>
                        <a:buNone/>
                      </a:pPr>
                      <a:r>
                        <a:rPr lang="en-IN" sz="1100"/>
                        <a:t>This study included 98 patients with clinically and histopathologically confirmed Basal cell carcinomas. The dermoscopic features of the lesions from each patient were analyzed before the histopathological findings were evaluated.</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dermoscopy can be used as a valuable tool for the diagnosis of Basal cell carcinomas and prediction of their histopathological subtypes</a:t>
                      </a:r>
                      <a:endParaRPr sz="2000">
                        <a:latin typeface="Tahoma"/>
                        <a:ea typeface="Tahoma"/>
                        <a:cs typeface="Tahoma"/>
                        <a:sym typeface="Tahoma"/>
                      </a:endParaRPr>
                    </a:p>
                  </a:txBody>
                  <a:tcPr marL="68575" marR="68575" marT="0" marB="0"/>
                </a:tc>
                <a:tc>
                  <a:txBody>
                    <a:bodyPr/>
                    <a:lstStyle/>
                    <a:p>
                      <a:pPr marL="0" lvl="0" indent="0" algn="l" rtl="0">
                        <a:lnSpc>
                          <a:spcPct val="115000"/>
                        </a:lnSpc>
                        <a:spcBef>
                          <a:spcPts val="1200"/>
                        </a:spcBef>
                        <a:spcAft>
                          <a:spcPts val="0"/>
                        </a:spcAft>
                        <a:buNone/>
                      </a:pPr>
                      <a:r>
                        <a:rPr lang="en-IN"/>
                        <a:t>Basal cell carcinoma is the most frequent cancer in fair-skinned populations and dermoscopy is an important, non-invasive technique that aids in the diagnosis of Basal cell carcinoma.</a:t>
                      </a:r>
                      <a:endParaRPr/>
                    </a:p>
                    <a:p>
                      <a:pPr marL="0" lvl="0" indent="0" algn="l" rtl="0">
                        <a:lnSpc>
                          <a:spcPct val="115000"/>
                        </a:lnSpc>
                        <a:spcBef>
                          <a:spcPts val="1200"/>
                        </a:spcBef>
                        <a:spcAft>
                          <a:spcPts val="0"/>
                        </a:spcAft>
                        <a:buNone/>
                      </a:pPr>
                      <a:endParaRPr/>
                    </a:p>
                    <a:p>
                      <a:pPr marL="0" lvl="0" indent="0" algn="l" rtl="0">
                        <a:lnSpc>
                          <a:spcPct val="115000"/>
                        </a:lnSpc>
                        <a:spcBef>
                          <a:spcPts val="1200"/>
                        </a:spcBef>
                        <a:spcAft>
                          <a:spcPts val="1200"/>
                        </a:spcAft>
                        <a:buNone/>
                      </a:pPr>
                      <a:r>
                        <a:rPr lang="en-IN" sz="1100"/>
                        <a:t>evaluate the relationship between histopathological subtypes and dermoscopic features of Basal cell carcinoma.</a:t>
                      </a:r>
                      <a:endParaRPr/>
                    </a:p>
                  </a:txBody>
                  <a:tcPr marL="114300" marR="114300" marT="91425" marB="91425"/>
                </a:tc>
                <a:tc>
                  <a:txBody>
                    <a:bodyPr/>
                    <a:lstStyle/>
                    <a:p>
                      <a:pPr marL="0" lvl="0" indent="0" algn="l" rtl="0">
                        <a:lnSpc>
                          <a:spcPct val="115000"/>
                        </a:lnSpc>
                        <a:spcBef>
                          <a:spcPts val="1200"/>
                        </a:spcBef>
                        <a:spcAft>
                          <a:spcPts val="0"/>
                        </a:spcAft>
                        <a:buNone/>
                      </a:pPr>
                      <a:r>
                        <a:rPr lang="en-IN"/>
                        <a:t>3056</a:t>
                      </a:r>
                      <a:endParaRPr/>
                    </a:p>
                    <a:p>
                      <a:pPr marL="0" lvl="0" indent="0" algn="l" rtl="0">
                        <a:lnSpc>
                          <a:spcPct val="115000"/>
                        </a:lnSpc>
                        <a:spcBef>
                          <a:spcPts val="1200"/>
                        </a:spcBef>
                        <a:spcAft>
                          <a:spcPts val="0"/>
                        </a:spcAft>
                        <a:buNone/>
                      </a:pPr>
                      <a:r>
                        <a:rPr lang="en-IN"/>
                        <a:t>Article Accesses</a:t>
                      </a:r>
                      <a:endParaRPr/>
                    </a:p>
                    <a:p>
                      <a:pPr marL="0" lvl="0" indent="0" algn="l" rtl="0">
                        <a:lnSpc>
                          <a:spcPct val="115000"/>
                        </a:lnSpc>
                        <a:spcBef>
                          <a:spcPts val="1200"/>
                        </a:spcBef>
                        <a:spcAft>
                          <a:spcPts val="0"/>
                        </a:spcAft>
                        <a:buNone/>
                      </a:pPr>
                      <a:r>
                        <a:rPr lang="en-IN"/>
                        <a:t>8</a:t>
                      </a:r>
                      <a:endParaRPr/>
                    </a:p>
                    <a:p>
                      <a:pPr marL="0" lvl="0" indent="0" algn="l" rtl="0">
                        <a:lnSpc>
                          <a:spcPct val="115000"/>
                        </a:lnSpc>
                        <a:spcBef>
                          <a:spcPts val="1200"/>
                        </a:spcBef>
                        <a:spcAft>
                          <a:spcPts val="0"/>
                        </a:spcAft>
                        <a:buNone/>
                      </a:pPr>
                      <a:r>
                        <a:rPr lang="en-IN"/>
                        <a:t>Web of Science</a:t>
                      </a:r>
                      <a:endParaRPr/>
                    </a:p>
                    <a:p>
                      <a:pPr marL="0" lvl="0" indent="0" algn="l" rtl="0">
                        <a:lnSpc>
                          <a:spcPct val="115000"/>
                        </a:lnSpc>
                        <a:spcBef>
                          <a:spcPts val="1200"/>
                        </a:spcBef>
                        <a:spcAft>
                          <a:spcPts val="0"/>
                        </a:spcAft>
                        <a:buNone/>
                      </a:pPr>
                      <a:r>
                        <a:rPr lang="en-IN"/>
                        <a:t>18</a:t>
                      </a:r>
                      <a:endParaRPr/>
                    </a:p>
                    <a:p>
                      <a:pPr marL="0" lvl="0" indent="0" algn="l" rtl="0">
                        <a:lnSpc>
                          <a:spcPct val="115000"/>
                        </a:lnSpc>
                        <a:spcBef>
                          <a:spcPts val="1200"/>
                        </a:spcBef>
                        <a:spcAft>
                          <a:spcPts val="1200"/>
                        </a:spcAft>
                        <a:buNone/>
                      </a:pPr>
                      <a:r>
                        <a:rPr lang="en-IN"/>
                        <a:t>CrossRef</a:t>
                      </a:r>
                      <a:endParaRPr sz="2000">
                        <a:latin typeface="Tahoma"/>
                        <a:ea typeface="Tahoma"/>
                        <a:cs typeface="Tahoma"/>
                        <a:sym typeface="Tahoma"/>
                      </a:endParaRPr>
                    </a:p>
                  </a:txBody>
                  <a:tcPr marL="114300" marR="114300" marT="91425" marB="91425"/>
                </a:tc>
                <a:extLst>
                  <a:ext uri="{0D108BD9-81ED-4DB2-BD59-A6C34878D82A}">
                    <a16:rowId xmlns:a16="http://schemas.microsoft.com/office/drawing/2014/main" val="10002"/>
                  </a:ext>
                </a:extLst>
              </a:tr>
              <a:tr h="656825">
                <a:tc>
                  <a:txBody>
                    <a:bodyPr/>
                    <a:lstStyle/>
                    <a:p>
                      <a:pPr marL="0" lvl="0" indent="0" algn="l" rtl="0">
                        <a:lnSpc>
                          <a:spcPct val="115000"/>
                        </a:lnSpc>
                        <a:spcBef>
                          <a:spcPts val="1200"/>
                        </a:spcBef>
                        <a:spcAft>
                          <a:spcPts val="0"/>
                        </a:spcAft>
                        <a:buNone/>
                      </a:pPr>
                      <a:r>
                        <a:rPr lang="en-IN"/>
                        <a:t>Aimilios Lallas, MD</a:t>
                      </a:r>
                      <a:endParaRPr/>
                    </a:p>
                    <a:p>
                      <a:pPr marL="0" lvl="0" indent="0" algn="l" rtl="0">
                        <a:lnSpc>
                          <a:spcPct val="115000"/>
                        </a:lnSpc>
                        <a:spcBef>
                          <a:spcPts val="1200"/>
                        </a:spcBef>
                        <a:spcAft>
                          <a:spcPts val="1200"/>
                        </a:spcAft>
                        <a:buNone/>
                      </a:pPr>
                      <a:r>
                        <a:rPr lang="en-IN"/>
                        <a:t>2017</a:t>
                      </a:r>
                      <a:endParaRPr sz="2000">
                        <a:latin typeface="Tahoma"/>
                        <a:ea typeface="Tahoma"/>
                        <a:cs typeface="Tahoma"/>
                        <a:sym typeface="Tahoma"/>
                      </a:endParaRPr>
                    </a:p>
                  </a:txBody>
                  <a:tcPr marL="114300" marR="114300" marT="91425" marB="91425"/>
                </a:tc>
                <a:tc>
                  <a:txBody>
                    <a:bodyPr/>
                    <a:lstStyle/>
                    <a:p>
                      <a:pPr marL="0" marR="0" lvl="0" indent="0" algn="l" rtl="0">
                        <a:spcBef>
                          <a:spcPts val="0"/>
                        </a:spcBef>
                        <a:spcAft>
                          <a:spcPts val="0"/>
                        </a:spcAft>
                        <a:buNone/>
                      </a:pPr>
                      <a:r>
                        <a:rPr lang="en-IN" sz="1100"/>
                        <a:t>Dermoscopic images of histopathologically confirmed BCCs were retrospectively evaluated for the presence of predefined criteria. Univariate and adjusted odds ratios were calculated. Discriminant functions were used to plot receiver operating characteristic curves.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Dermoscopy is reliable in differentiating sBCC from other BCC subtypes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We sought to assess the diagnostic accuracy of dermoscopic criteria for differentiating superficial BCC (sBCC) from other BCC subtypes</a:t>
                      </a:r>
                      <a:endParaRPr>
                        <a:latin typeface="Tahoma"/>
                        <a:ea typeface="Tahoma"/>
                        <a:cs typeface="Tahoma"/>
                        <a:sym typeface="Tahoma"/>
                      </a:endParaRPr>
                    </a:p>
                  </a:txBody>
                  <a:tcPr marL="68575" marR="68575" marT="0" marB="0"/>
                </a:tc>
                <a:tc>
                  <a:txBody>
                    <a:bodyPr/>
                    <a:lstStyle/>
                    <a:p>
                      <a:pPr marL="0" lvl="0" indent="0" algn="l" rtl="0">
                        <a:lnSpc>
                          <a:spcPct val="115000"/>
                        </a:lnSpc>
                        <a:spcBef>
                          <a:spcPts val="1200"/>
                        </a:spcBef>
                        <a:spcAft>
                          <a:spcPts val="0"/>
                        </a:spcAft>
                        <a:buNone/>
                      </a:pPr>
                      <a:r>
                        <a:rPr lang="en-IN"/>
                        <a:t>Citations</a:t>
                      </a:r>
                      <a:endParaRPr/>
                    </a:p>
                    <a:p>
                      <a:pPr marL="0" lvl="0" indent="0" algn="l" rtl="0">
                        <a:lnSpc>
                          <a:spcPct val="115000"/>
                        </a:lnSpc>
                        <a:spcBef>
                          <a:spcPts val="1200"/>
                        </a:spcBef>
                        <a:spcAft>
                          <a:spcPts val="0"/>
                        </a:spcAft>
                        <a:buNone/>
                      </a:pPr>
                      <a:r>
                        <a:rPr lang="en-IN"/>
                        <a:t>Citation Indexes: 77</a:t>
                      </a:r>
                      <a:endParaRPr/>
                    </a:p>
                    <a:p>
                      <a:pPr marL="0" lvl="0" indent="0" algn="l" rtl="0">
                        <a:lnSpc>
                          <a:spcPct val="115000"/>
                        </a:lnSpc>
                        <a:spcBef>
                          <a:spcPts val="1200"/>
                        </a:spcBef>
                        <a:spcAft>
                          <a:spcPts val="0"/>
                        </a:spcAft>
                        <a:buNone/>
                      </a:pPr>
                      <a:r>
                        <a:rPr lang="en-IN"/>
                        <a:t>Captures</a:t>
                      </a:r>
                      <a:endParaRPr/>
                    </a:p>
                    <a:p>
                      <a:pPr marL="0" lvl="0" indent="0" algn="l" rtl="0">
                        <a:lnSpc>
                          <a:spcPct val="115000"/>
                        </a:lnSpc>
                        <a:spcBef>
                          <a:spcPts val="1200"/>
                        </a:spcBef>
                        <a:spcAft>
                          <a:spcPts val="0"/>
                        </a:spcAft>
                        <a:buNone/>
                      </a:pPr>
                      <a:r>
                        <a:rPr lang="en-IN"/>
                        <a:t>Exports-Saves: 3</a:t>
                      </a:r>
                      <a:endParaRPr/>
                    </a:p>
                    <a:p>
                      <a:pPr marL="0" lvl="0" indent="0" algn="l" rtl="0">
                        <a:lnSpc>
                          <a:spcPct val="115000"/>
                        </a:lnSpc>
                        <a:spcBef>
                          <a:spcPts val="1200"/>
                        </a:spcBef>
                        <a:spcAft>
                          <a:spcPts val="1200"/>
                        </a:spcAft>
                        <a:buNone/>
                      </a:pPr>
                      <a:r>
                        <a:rPr lang="en-IN"/>
                        <a:t>Readers: 66</a:t>
                      </a:r>
                      <a:endParaRPr sz="2000">
                        <a:latin typeface="Tahoma"/>
                        <a:ea typeface="Tahoma"/>
                        <a:cs typeface="Tahoma"/>
                        <a:sym typeface="Tahoma"/>
                      </a:endParaRPr>
                    </a:p>
                  </a:txBody>
                  <a:tcPr marL="114300" marR="114300" marT="91425" marB="91425"/>
                </a:tc>
                <a:extLst>
                  <a:ext uri="{0D108BD9-81ED-4DB2-BD59-A6C34878D82A}">
                    <a16:rowId xmlns:a16="http://schemas.microsoft.com/office/drawing/2014/main" val="10003"/>
                  </a:ext>
                </a:extLst>
              </a:tr>
              <a:tr h="656825">
                <a:tc>
                  <a:txBody>
                    <a:bodyPr/>
                    <a:lstStyle/>
                    <a:p>
                      <a:pPr marL="0" lvl="0" indent="0" algn="l" rtl="0">
                        <a:lnSpc>
                          <a:spcPct val="115000"/>
                        </a:lnSpc>
                        <a:spcBef>
                          <a:spcPts val="1200"/>
                        </a:spcBef>
                        <a:spcAft>
                          <a:spcPts val="0"/>
                        </a:spcAft>
                        <a:buNone/>
                      </a:pPr>
                      <a:r>
                        <a:rPr lang="en-IN"/>
                        <a:t>Emina Kasumagic-Halilovic</a:t>
                      </a:r>
                      <a:endParaRPr/>
                    </a:p>
                    <a:p>
                      <a:pPr marL="0" lvl="0" indent="0" algn="l" rtl="0">
                        <a:lnSpc>
                          <a:spcPct val="115000"/>
                        </a:lnSpc>
                        <a:spcBef>
                          <a:spcPts val="1200"/>
                        </a:spcBef>
                        <a:spcAft>
                          <a:spcPts val="1200"/>
                        </a:spcAft>
                        <a:buNone/>
                      </a:pPr>
                      <a:r>
                        <a:rPr lang="en-IN"/>
                        <a:t>2019</a:t>
                      </a:r>
                      <a:endParaRPr sz="2000">
                        <a:latin typeface="Tahoma"/>
                        <a:ea typeface="Tahoma"/>
                        <a:cs typeface="Tahoma"/>
                        <a:sym typeface="Tahoma"/>
                      </a:endParaRPr>
                    </a:p>
                  </a:txBody>
                  <a:tcPr marL="114300" marR="114300" marT="91425" marB="91425"/>
                </a:tc>
                <a:tc>
                  <a:txBody>
                    <a:bodyPr/>
                    <a:lstStyle/>
                    <a:p>
                      <a:pPr marL="0" marR="0" lvl="0" indent="0" algn="l" rtl="0">
                        <a:spcBef>
                          <a:spcPts val="0"/>
                        </a:spcBef>
                        <a:spcAft>
                          <a:spcPts val="0"/>
                        </a:spcAft>
                        <a:buNone/>
                      </a:pPr>
                      <a:r>
                        <a:rPr lang="en-IN" sz="1100"/>
                        <a:t>Total number of 422 patients clinically diagnosed with basal cell carcinoma were included in the study.Data on age, gender, skin type, personal and family history, duration of disease, localization of lesions, clinical type of lesions, and recurrence rate were collected and analyzed. The data were statistically evaluated</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The factors related to the development of BCC were older age and exposure to ultraviolet rays both in recreational and in occupational form. The prevention of BCC is based on the knowledge of risk factors, early diagnosis and treatment, particularly in susceptible populations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The aim of our study was to analyze the recent clinical trends of basal cell carcinoma by reviewing a single institution’s experience</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Total number of 422 patients clinically diagnosed with basal cell carcinoma were included in the study</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4"/>
                  </a:ext>
                </a:extLst>
              </a:tr>
              <a:tr h="656825">
                <a:tc>
                  <a:txBody>
                    <a:bodyPr/>
                    <a:lstStyle/>
                    <a:p>
                      <a:pPr marL="0" lvl="0" indent="0" algn="l" rtl="0">
                        <a:lnSpc>
                          <a:spcPct val="115000"/>
                        </a:lnSpc>
                        <a:spcBef>
                          <a:spcPts val="1200"/>
                        </a:spcBef>
                        <a:spcAft>
                          <a:spcPts val="0"/>
                        </a:spcAft>
                        <a:buNone/>
                      </a:pPr>
                      <a:r>
                        <a:rPr lang="en-IN"/>
                        <a:t>Daniel J Kadouch</a:t>
                      </a:r>
                      <a:endParaRPr/>
                    </a:p>
                    <a:p>
                      <a:pPr marL="0" lvl="0" indent="0" algn="l" rtl="0">
                        <a:lnSpc>
                          <a:spcPct val="115000"/>
                        </a:lnSpc>
                        <a:spcBef>
                          <a:spcPts val="1200"/>
                        </a:spcBef>
                        <a:spcAft>
                          <a:spcPts val="1200"/>
                        </a:spcAft>
                        <a:buNone/>
                      </a:pPr>
                      <a:r>
                        <a:rPr lang="en-IN"/>
                        <a:t>2016</a:t>
                      </a:r>
                      <a:endParaRPr sz="2000">
                        <a:latin typeface="Tahoma"/>
                        <a:ea typeface="Tahoma"/>
                        <a:cs typeface="Tahoma"/>
                        <a:sym typeface="Tahoma"/>
                      </a:endParaRPr>
                    </a:p>
                  </a:txBody>
                  <a:tcPr marL="114300" marR="114300" marT="91425" marB="91425"/>
                </a:tc>
                <a:tc>
                  <a:txBody>
                    <a:bodyPr/>
                    <a:lstStyle/>
                    <a:p>
                      <a:pPr marL="0" marR="0" lvl="0" indent="0" algn="l" rtl="0">
                        <a:spcBef>
                          <a:spcPts val="0"/>
                        </a:spcBef>
                        <a:spcAft>
                          <a:spcPts val="0"/>
                        </a:spcAft>
                        <a:buNone/>
                      </a:pPr>
                      <a:r>
                        <a:rPr lang="en-IN" sz="1100"/>
                        <a:t>This is a prospective non-inferiority multi-center RCT designed to compare the "OSS concept using RCM" to current standards of care in diagnosing and treating clinically suspected BCC</a:t>
                      </a:r>
                      <a:endParaRPr sz="2000">
                        <a:latin typeface="Tahoma"/>
                        <a:ea typeface="Tahoma"/>
                        <a:cs typeface="Tahoma"/>
                        <a:sym typeface="Tahoma"/>
                      </a:endParaRPr>
                    </a:p>
                  </a:txBody>
                  <a:tcPr marL="68575" marR="68575" marT="0" marB="0"/>
                </a:tc>
                <a:tc>
                  <a:txBody>
                    <a:bodyPr/>
                    <a:lstStyle/>
                    <a:p>
                      <a:pPr marL="0" lvl="0" indent="0" algn="l" rtl="0">
                        <a:lnSpc>
                          <a:spcPct val="115000"/>
                        </a:lnSpc>
                        <a:spcBef>
                          <a:spcPts val="1200"/>
                        </a:spcBef>
                        <a:spcAft>
                          <a:spcPts val="0"/>
                        </a:spcAft>
                        <a:buNone/>
                      </a:pPr>
                      <a:r>
                        <a:rPr lang="en-IN"/>
                        <a:t>This RCT is the first to examine an OSS concept using RCM for diagnosing and treating clinically suspected BCC lesions</a:t>
                      </a:r>
                      <a:endParaRPr/>
                    </a:p>
                    <a:p>
                      <a:pPr marL="0" lvl="0" indent="0" algn="l" rtl="0">
                        <a:lnSpc>
                          <a:spcPct val="115000"/>
                        </a:lnSpc>
                        <a:spcBef>
                          <a:spcPts val="1200"/>
                        </a:spcBef>
                        <a:spcAft>
                          <a:spcPts val="0"/>
                        </a:spcAft>
                        <a:buNone/>
                      </a:pPr>
                      <a:endParaRPr/>
                    </a:p>
                    <a:p>
                      <a:pPr marL="0" lvl="0" indent="0" algn="l" rtl="0">
                        <a:lnSpc>
                          <a:spcPct val="115000"/>
                        </a:lnSpc>
                        <a:spcBef>
                          <a:spcPts val="1200"/>
                        </a:spcBef>
                        <a:spcAft>
                          <a:spcPts val="1200"/>
                        </a:spcAft>
                        <a:buNone/>
                      </a:pPr>
                      <a:r>
                        <a:rPr lang="en-IN" sz="1100"/>
                        <a:t>Results of this research are expected to have applications in evidence-based practice for the increasing number of patients suffering from BCC and possibly lead to a more efficient disease management strategy</a:t>
                      </a:r>
                      <a:endParaRPr sz="1100"/>
                    </a:p>
                  </a:txBody>
                  <a:tcPr marL="114300" marR="114300" marT="91425" marB="91425"/>
                </a:tc>
                <a:tc>
                  <a:txBody>
                    <a:bodyPr/>
                    <a:lstStyle/>
                    <a:p>
                      <a:pPr marL="0" marR="0" lvl="0" indent="0" algn="l" rtl="0">
                        <a:spcBef>
                          <a:spcPts val="0"/>
                        </a:spcBef>
                        <a:spcAft>
                          <a:spcPts val="0"/>
                        </a:spcAft>
                        <a:buNone/>
                      </a:pPr>
                      <a:r>
                        <a:rPr lang="en-IN" sz="1100"/>
                        <a:t>The aim of this research is to assess the efficacy and safety of a one-stop-shop (OSS) concept, using real-time in vivo reflectance confocal microscopy (RCM) (Vivascope 1500; Lucid Technologies, Henrietta, NY, USA) as a diagnostic tool, prior to surgical management of new primary BCCs.</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1100"/>
                        <a:t>carcinoma, basal cell; diagnostic services; microscopy, confocal; sensitivity and specificity; surgical procedures, operative</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Literature Survey 21-25</a:t>
            </a:r>
            <a:endParaRPr/>
          </a:p>
        </p:txBody>
      </p:sp>
      <p:sp>
        <p:nvSpPr>
          <p:cNvPr id="118" name="Google Shape;118;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graphicFrame>
        <p:nvGraphicFramePr>
          <p:cNvPr id="119" name="Google Shape;119;p6"/>
          <p:cNvGraphicFramePr/>
          <p:nvPr/>
        </p:nvGraphicFramePr>
        <p:xfrm>
          <a:off x="1159097" y="1815921"/>
          <a:ext cx="3000000" cy="3000000"/>
        </p:xfrm>
        <a:graphic>
          <a:graphicData uri="http://schemas.openxmlformats.org/drawingml/2006/table">
            <a:tbl>
              <a:tblPr firstRow="1" firstCol="1" bandRow="1">
                <a:noFill/>
                <a:tableStyleId>{BF55E633-B300-438B-8CAB-32C053A2164B}</a:tableStyleId>
              </a:tblPr>
              <a:tblGrid>
                <a:gridCol w="1926475">
                  <a:extLst>
                    <a:ext uri="{9D8B030D-6E8A-4147-A177-3AD203B41FA5}">
                      <a16:colId xmlns:a16="http://schemas.microsoft.com/office/drawing/2014/main" val="20000"/>
                    </a:ext>
                  </a:extLst>
                </a:gridCol>
                <a:gridCol w="1926475">
                  <a:extLst>
                    <a:ext uri="{9D8B030D-6E8A-4147-A177-3AD203B41FA5}">
                      <a16:colId xmlns:a16="http://schemas.microsoft.com/office/drawing/2014/main" val="20001"/>
                    </a:ext>
                  </a:extLst>
                </a:gridCol>
                <a:gridCol w="1926475">
                  <a:extLst>
                    <a:ext uri="{9D8B030D-6E8A-4147-A177-3AD203B41FA5}">
                      <a16:colId xmlns:a16="http://schemas.microsoft.com/office/drawing/2014/main" val="20002"/>
                    </a:ext>
                  </a:extLst>
                </a:gridCol>
                <a:gridCol w="1926475">
                  <a:extLst>
                    <a:ext uri="{9D8B030D-6E8A-4147-A177-3AD203B41FA5}">
                      <a16:colId xmlns:a16="http://schemas.microsoft.com/office/drawing/2014/main" val="20003"/>
                    </a:ext>
                  </a:extLst>
                </a:gridCol>
                <a:gridCol w="1927475">
                  <a:extLst>
                    <a:ext uri="{9D8B030D-6E8A-4147-A177-3AD203B41FA5}">
                      <a16:colId xmlns:a16="http://schemas.microsoft.com/office/drawing/2014/main" val="20004"/>
                    </a:ext>
                  </a:extLst>
                </a:gridCol>
              </a:tblGrid>
              <a:tr h="656825">
                <a:tc>
                  <a:txBody>
                    <a:bodyPr/>
                    <a:lstStyle/>
                    <a:p>
                      <a:pPr marL="0" marR="0" lvl="0" indent="0" algn="l" rtl="0">
                        <a:spcBef>
                          <a:spcPts val="0"/>
                        </a:spcBef>
                        <a:spcAft>
                          <a:spcPts val="0"/>
                        </a:spcAft>
                        <a:buNone/>
                      </a:pPr>
                      <a:r>
                        <a:rPr lang="en-IN" sz="2000"/>
                        <a:t>Authors &amp;Year</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Methodology or Techniques used</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Advantages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Issues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Metrics used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0"/>
                  </a:ext>
                </a:extLst>
              </a:tr>
              <a:tr h="656825">
                <a:tc>
                  <a:txBody>
                    <a:bodyPr/>
                    <a:lstStyle/>
                    <a:p>
                      <a:pPr marL="0" marR="0" lvl="0" indent="0" algn="l" rtl="0">
                        <a:spcBef>
                          <a:spcPts val="0"/>
                        </a:spcBef>
                        <a:spcAft>
                          <a:spcPts val="0"/>
                        </a:spcAft>
                        <a:buNone/>
                      </a:pPr>
                      <a:r>
                        <a:rPr lang="en-IN" sz="2000">
                          <a:latin typeface="Tahoma"/>
                          <a:ea typeface="Tahoma"/>
                          <a:cs typeface="Tahoma"/>
                          <a:sym typeface="Tahoma"/>
                        </a:rPr>
                        <a:t>2019</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STM32, ROC, CNN</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Accuracy - 99%, </a:t>
                      </a:r>
                      <a:endParaRPr>
                        <a:latin typeface="Tahoma"/>
                        <a:ea typeface="Tahoma"/>
                        <a:cs typeface="Tahoma"/>
                        <a:sym typeface="Tahoma"/>
                      </a:endParaRPr>
                    </a:p>
                    <a:p>
                      <a:pPr marL="0" marR="0" lvl="0" indent="0" algn="l" rtl="0">
                        <a:spcBef>
                          <a:spcPts val="0"/>
                        </a:spcBef>
                        <a:spcAft>
                          <a:spcPts val="0"/>
                        </a:spcAft>
                        <a:buNone/>
                      </a:pPr>
                      <a:r>
                        <a:rPr lang="en-IN">
                          <a:latin typeface="Tahoma"/>
                          <a:ea typeface="Tahoma"/>
                          <a:cs typeface="Tahoma"/>
                          <a:sym typeface="Tahoma"/>
                        </a:rPr>
                        <a:t>F1-Score - 99%</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computing and index loss, poor lesion skin discrimination specificity</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ReLu, NLSC</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extLst>
                  <a:ext uri="{0D108BD9-81ED-4DB2-BD59-A6C34878D82A}">
                    <a16:rowId xmlns:a16="http://schemas.microsoft.com/office/drawing/2014/main" val="10001"/>
                  </a:ext>
                </a:extLst>
              </a:tr>
              <a:tr h="656825">
                <a:tc>
                  <a:txBody>
                    <a:bodyPr/>
                    <a:lstStyle/>
                    <a:p>
                      <a:pPr marL="0" marR="0" lvl="0" indent="0" algn="l" rtl="0">
                        <a:spcBef>
                          <a:spcPts val="0"/>
                        </a:spcBef>
                        <a:spcAft>
                          <a:spcPts val="0"/>
                        </a:spcAft>
                        <a:buNone/>
                      </a:pPr>
                      <a:r>
                        <a:rPr lang="en-IN" sz="2000">
                          <a:latin typeface="Tahoma"/>
                          <a:ea typeface="Tahoma"/>
                          <a:cs typeface="Tahoma"/>
                          <a:sym typeface="Tahoma"/>
                        </a:rPr>
                        <a:t>2020</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CNN, Inception-v3, Keras, TensorFlow</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0.86 AUROC for BKL</a:t>
                      </a:r>
                      <a:endParaRPr>
                        <a:latin typeface="Tahoma"/>
                        <a:ea typeface="Tahoma"/>
                        <a:cs typeface="Tahoma"/>
                        <a:sym typeface="Tahoma"/>
                      </a:endParaRPr>
                    </a:p>
                  </a:txBody>
                  <a:tcPr marL="68575" marR="68575" marT="0" marB="0"/>
                </a:tc>
                <a:tc>
                  <a:txBody>
                    <a:bodyPr/>
                    <a:lstStyle/>
                    <a:p>
                      <a:pPr marL="0" lvl="0" indent="0" algn="l" rtl="0">
                        <a:spcBef>
                          <a:spcPts val="0"/>
                        </a:spcBef>
                        <a:spcAft>
                          <a:spcPts val="0"/>
                        </a:spcAft>
                        <a:buClr>
                          <a:schemeClr val="dk1"/>
                        </a:buClr>
                        <a:buFont typeface="Arial"/>
                        <a:buNone/>
                      </a:pPr>
                      <a:r>
                        <a:rPr lang="en-IN">
                          <a:latin typeface="Tahoma"/>
                          <a:ea typeface="Tahoma"/>
                          <a:cs typeface="Tahoma"/>
                          <a:sym typeface="Tahoma"/>
                        </a:rPr>
                        <a:t>0.78 AUROC for MEL</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DCNN, LeakyReLU, Adamax optimizer, TPR is similar to the positive predictive value</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extLst>
                  <a:ext uri="{0D108BD9-81ED-4DB2-BD59-A6C34878D82A}">
                    <a16:rowId xmlns:a16="http://schemas.microsoft.com/office/drawing/2014/main" val="10002"/>
                  </a:ext>
                </a:extLst>
              </a:tr>
              <a:tr h="656825">
                <a:tc>
                  <a:txBody>
                    <a:bodyPr/>
                    <a:lstStyle/>
                    <a:p>
                      <a:pPr marL="0" marR="0" lvl="0" indent="0" algn="l" rtl="0">
                        <a:spcBef>
                          <a:spcPts val="0"/>
                        </a:spcBef>
                        <a:spcAft>
                          <a:spcPts val="0"/>
                        </a:spcAft>
                        <a:buNone/>
                      </a:pPr>
                      <a:r>
                        <a:rPr lang="en-IN" sz="2000">
                          <a:latin typeface="Tahoma"/>
                          <a:ea typeface="Tahoma"/>
                          <a:cs typeface="Tahoma"/>
                          <a:sym typeface="Tahoma"/>
                        </a:rPr>
                        <a:t>2020</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CNN, keras, Tensorflow</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7 types of</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skin lesion diseases identification namely: Benign Keratosis, Dermatofibroma, Vascular Lesion,</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Melanoma, Melanocytic Nevus, Basal Cell Carcinoma and Actinic Keratosis., </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InceptionResnet achieved an average accuracy of 91%, </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Accuracies of 90 and 91%</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low F1 score</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SzPts val="1100"/>
                        <a:buNone/>
                      </a:pPr>
                      <a:r>
                        <a:rPr lang="en-IN">
                          <a:latin typeface="Tahoma"/>
                          <a:ea typeface="Tahoma"/>
                          <a:cs typeface="Tahoma"/>
                          <a:sym typeface="Tahoma"/>
                        </a:rPr>
                        <a:t>Inception V3, ResNet50, VGG16, MobileNet and InceptionResnet</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extLst>
                  <a:ext uri="{0D108BD9-81ED-4DB2-BD59-A6C34878D82A}">
                    <a16:rowId xmlns:a16="http://schemas.microsoft.com/office/drawing/2014/main" val="10003"/>
                  </a:ext>
                </a:extLst>
              </a:tr>
              <a:tr h="656825">
                <a:tc>
                  <a:txBody>
                    <a:bodyPr/>
                    <a:lstStyle/>
                    <a:p>
                      <a:pPr marL="0" marR="0" lvl="0" indent="0" algn="l" rtl="0">
                        <a:spcBef>
                          <a:spcPts val="0"/>
                        </a:spcBef>
                        <a:spcAft>
                          <a:spcPts val="0"/>
                        </a:spcAft>
                        <a:buNone/>
                      </a:pPr>
                      <a:r>
                        <a:rPr lang="en-IN" sz="2000">
                          <a:latin typeface="Tahoma"/>
                          <a:ea typeface="Tahoma"/>
                          <a:cs typeface="Tahoma"/>
                          <a:sym typeface="Tahoma"/>
                        </a:rPr>
                        <a:t>2017</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GANs,  CNN, </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size of 600×600 as input dataset, </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sets the</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weight coefficient w in the softmax loss function</a:t>
                      </a:r>
                      <a:endParaRPr>
                        <a:latin typeface="Tahoma"/>
                        <a:ea typeface="Tahoma"/>
                        <a:cs typeface="Tahoma"/>
                        <a:sym typeface="Tahoma"/>
                      </a:endParaRPr>
                    </a:p>
                    <a:p>
                      <a:pPr marL="0" marR="0" lvl="0" indent="0" algn="l" rtl="0">
                        <a:spcBef>
                          <a:spcPts val="0"/>
                        </a:spcBef>
                        <a:spcAft>
                          <a:spcPts val="0"/>
                        </a:spcAft>
                        <a:buNone/>
                      </a:pP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AlexNet, StyleGANs, InceptionV3-StyleGANs, ResNet50- StyleGANs, VGG16BN- StyleGANs</a:t>
                      </a:r>
                      <a:endParaRPr>
                        <a:latin typeface="Tahoma"/>
                        <a:ea typeface="Tahoma"/>
                        <a:cs typeface="Tahoma"/>
                        <a:sym typeface="Tahoma"/>
                      </a:endParaRPr>
                    </a:p>
                  </a:txBody>
                  <a:tcPr marL="68575" marR="68575" marT="0" marB="0"/>
                </a:tc>
                <a:extLst>
                  <a:ext uri="{0D108BD9-81ED-4DB2-BD59-A6C34878D82A}">
                    <a16:rowId xmlns:a16="http://schemas.microsoft.com/office/drawing/2014/main" val="10004"/>
                  </a:ext>
                </a:extLst>
              </a:tr>
              <a:tr h="656825">
                <a:tc>
                  <a:txBody>
                    <a:bodyPr/>
                    <a:lstStyle/>
                    <a:p>
                      <a:pPr marL="0" marR="0" lvl="0" indent="0" algn="l" rtl="0">
                        <a:spcBef>
                          <a:spcPts val="0"/>
                        </a:spcBef>
                        <a:spcAft>
                          <a:spcPts val="0"/>
                        </a:spcAft>
                        <a:buNone/>
                      </a:pPr>
                      <a:r>
                        <a:rPr lang="en-IN" sz="2000">
                          <a:latin typeface="Tahoma"/>
                          <a:ea typeface="Tahoma"/>
                          <a:cs typeface="Tahoma"/>
                          <a:sym typeface="Tahoma"/>
                        </a:rPr>
                        <a:t>2018</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CNN,  SciKit, Keras, Tensorflow</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90% accuracry, </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p>
                      <a:pPr marL="0" marR="0" lvl="0" indent="0" algn="l" rtl="0">
                        <a:spcBef>
                          <a:spcPts val="0"/>
                        </a:spcBef>
                        <a:spcAft>
                          <a:spcPts val="0"/>
                        </a:spcAft>
                        <a:buNone/>
                      </a:pPr>
                      <a:r>
                        <a:rPr lang="en-IN">
                          <a:latin typeface="Tahoma"/>
                          <a:ea typeface="Tahoma"/>
                          <a:cs typeface="Tahoma"/>
                          <a:sym typeface="Tahoma"/>
                        </a:rPr>
                        <a:t>Convolution maintains the spatial interrelation of the pixels, </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values of the pixels</a:t>
                      </a:r>
                      <a:endParaRPr>
                        <a:latin typeface="Tahoma"/>
                        <a:ea typeface="Tahoma"/>
                        <a:cs typeface="Tahoma"/>
                        <a:sym typeface="Tahoma"/>
                      </a:endParaRPr>
                    </a:p>
                    <a:p>
                      <a:pPr marL="0" marR="0" lvl="0" indent="0" algn="l" rtl="0">
                        <a:spcBef>
                          <a:spcPts val="0"/>
                        </a:spcBef>
                        <a:spcAft>
                          <a:spcPts val="0"/>
                        </a:spcAft>
                        <a:buSzPts val="1100"/>
                        <a:buNone/>
                      </a:pPr>
                      <a:r>
                        <a:rPr lang="en-IN">
                          <a:latin typeface="Tahoma"/>
                          <a:ea typeface="Tahoma"/>
                          <a:cs typeface="Tahoma"/>
                          <a:sym typeface="Tahoma"/>
                        </a:rPr>
                        <a:t>ranging from 0 - 255 i.e 256 pixels.</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Rectified Linear Unit is a non-linear operation. ReLU acts on an elementary level.</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OpenCV, ReLU</a:t>
                      </a:r>
                      <a:endParaRPr>
                        <a:latin typeface="Tahoma"/>
                        <a:ea typeface="Tahoma"/>
                        <a:cs typeface="Tahoma"/>
                        <a:sym typeface="Tahoma"/>
                      </a:endParaRPr>
                    </a:p>
                  </a:txBody>
                  <a:tcPr marL="68575" marR="68575"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Literature Survey 26-30</a:t>
            </a:r>
            <a:endParaRPr/>
          </a:p>
        </p:txBody>
      </p:sp>
      <p:sp>
        <p:nvSpPr>
          <p:cNvPr id="125" name="Google Shape;125;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graphicFrame>
        <p:nvGraphicFramePr>
          <p:cNvPr id="126" name="Google Shape;126;p7"/>
          <p:cNvGraphicFramePr/>
          <p:nvPr/>
        </p:nvGraphicFramePr>
        <p:xfrm>
          <a:off x="1159097" y="1815921"/>
          <a:ext cx="3000000" cy="3000000"/>
        </p:xfrm>
        <a:graphic>
          <a:graphicData uri="http://schemas.openxmlformats.org/drawingml/2006/table">
            <a:tbl>
              <a:tblPr firstRow="1" firstCol="1" bandRow="1">
                <a:noFill/>
                <a:tableStyleId>{BF55E633-B300-438B-8CAB-32C053A2164B}</a:tableStyleId>
              </a:tblPr>
              <a:tblGrid>
                <a:gridCol w="1926475">
                  <a:extLst>
                    <a:ext uri="{9D8B030D-6E8A-4147-A177-3AD203B41FA5}">
                      <a16:colId xmlns:a16="http://schemas.microsoft.com/office/drawing/2014/main" val="20000"/>
                    </a:ext>
                  </a:extLst>
                </a:gridCol>
                <a:gridCol w="1926475">
                  <a:extLst>
                    <a:ext uri="{9D8B030D-6E8A-4147-A177-3AD203B41FA5}">
                      <a16:colId xmlns:a16="http://schemas.microsoft.com/office/drawing/2014/main" val="20001"/>
                    </a:ext>
                  </a:extLst>
                </a:gridCol>
                <a:gridCol w="1926475">
                  <a:extLst>
                    <a:ext uri="{9D8B030D-6E8A-4147-A177-3AD203B41FA5}">
                      <a16:colId xmlns:a16="http://schemas.microsoft.com/office/drawing/2014/main" val="20002"/>
                    </a:ext>
                  </a:extLst>
                </a:gridCol>
                <a:gridCol w="1926475">
                  <a:extLst>
                    <a:ext uri="{9D8B030D-6E8A-4147-A177-3AD203B41FA5}">
                      <a16:colId xmlns:a16="http://schemas.microsoft.com/office/drawing/2014/main" val="20003"/>
                    </a:ext>
                  </a:extLst>
                </a:gridCol>
                <a:gridCol w="1927475">
                  <a:extLst>
                    <a:ext uri="{9D8B030D-6E8A-4147-A177-3AD203B41FA5}">
                      <a16:colId xmlns:a16="http://schemas.microsoft.com/office/drawing/2014/main" val="20004"/>
                    </a:ext>
                  </a:extLst>
                </a:gridCol>
              </a:tblGrid>
              <a:tr h="656825">
                <a:tc>
                  <a:txBody>
                    <a:bodyPr/>
                    <a:lstStyle/>
                    <a:p>
                      <a:pPr marL="0" marR="0" lvl="0" indent="0" algn="l" rtl="0">
                        <a:spcBef>
                          <a:spcPts val="0"/>
                        </a:spcBef>
                        <a:spcAft>
                          <a:spcPts val="0"/>
                        </a:spcAft>
                        <a:buNone/>
                      </a:pPr>
                      <a:r>
                        <a:rPr lang="en-IN" sz="2000"/>
                        <a:t>Authors &amp;Year</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Methodology or Techniques used</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Advantages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Issues</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sz="2000"/>
                        <a:t>Metrics used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0"/>
                  </a:ext>
                </a:extLst>
              </a:tr>
              <a:tr h="656825">
                <a:tc>
                  <a:txBody>
                    <a:bodyPr/>
                    <a:lstStyle/>
                    <a:p>
                      <a:pPr marL="0" marR="0" lvl="0" indent="0" algn="l" rtl="0">
                        <a:spcBef>
                          <a:spcPts val="0"/>
                        </a:spcBef>
                        <a:spcAft>
                          <a:spcPts val="0"/>
                        </a:spcAft>
                        <a:buNone/>
                      </a:pPr>
                      <a:r>
                        <a:rPr lang="en-IN" sz="2000">
                          <a:latin typeface="Tahoma"/>
                          <a:ea typeface="Tahoma"/>
                          <a:cs typeface="Tahoma"/>
                          <a:sym typeface="Tahoma"/>
                        </a:rPr>
                        <a:t>2019</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AlexNet, Ordinary CNN, VGG-16, LIN, Inception-v3, and ResNet.</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size of input images in the input is considered 28×28 pixel.</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doesn’t give the best global solution</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Lévy flight, ReLU</a:t>
                      </a:r>
                      <a:endParaRPr>
                        <a:latin typeface="Tahoma"/>
                        <a:ea typeface="Tahoma"/>
                        <a:cs typeface="Tahoma"/>
                        <a:sym typeface="Tahoma"/>
                      </a:endParaRPr>
                    </a:p>
                  </a:txBody>
                  <a:tcPr marL="68575" marR="68575" marT="0" marB="0"/>
                </a:tc>
                <a:extLst>
                  <a:ext uri="{0D108BD9-81ED-4DB2-BD59-A6C34878D82A}">
                    <a16:rowId xmlns:a16="http://schemas.microsoft.com/office/drawing/2014/main" val="10001"/>
                  </a:ext>
                </a:extLst>
              </a:tr>
              <a:tr h="1919300">
                <a:tc>
                  <a:txBody>
                    <a:bodyPr/>
                    <a:lstStyle/>
                    <a:p>
                      <a:pPr marL="0" marR="0" lvl="0" indent="0" algn="l" rtl="0">
                        <a:spcBef>
                          <a:spcPts val="0"/>
                        </a:spcBef>
                        <a:spcAft>
                          <a:spcPts val="0"/>
                        </a:spcAft>
                        <a:buNone/>
                      </a:pPr>
                      <a:r>
                        <a:rPr lang="en-IN" sz="2000">
                          <a:latin typeface="Tahoma"/>
                          <a:ea typeface="Tahoma"/>
                          <a:cs typeface="Tahoma"/>
                          <a:sym typeface="Tahoma"/>
                        </a:rPr>
                        <a:t>2019</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CNN, Feature Extraction</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Accuracy of 98%. for melanoma skin cancer detection and 93% for melanoma type, </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p>
                      <a:pPr marL="0" marR="0" lvl="0" indent="0" algn="l" rtl="0">
                        <a:spcBef>
                          <a:spcPts val="0"/>
                        </a:spcBef>
                        <a:spcAft>
                          <a:spcPts val="0"/>
                        </a:spcAft>
                        <a:buNone/>
                      </a:pPr>
                      <a:r>
                        <a:rPr lang="en-IN">
                          <a:latin typeface="Tahoma"/>
                          <a:ea typeface="Tahoma"/>
                          <a:cs typeface="Tahoma"/>
                          <a:sym typeface="Tahoma"/>
                        </a:rPr>
                        <a:t>TPR of 94.25%, FPR of 3.56%, and EP of 4%,</a:t>
                      </a:r>
                      <a:endParaRPr>
                        <a:latin typeface="Tahoma"/>
                        <a:ea typeface="Tahoma"/>
                        <a:cs typeface="Tahoma"/>
                        <a:sym typeface="Tahoma"/>
                      </a:endParaRPr>
                    </a:p>
                    <a:p>
                      <a:pPr marL="0" marR="0" lvl="0" indent="0" algn="l" rtl="0">
                        <a:spcBef>
                          <a:spcPts val="0"/>
                        </a:spcBef>
                        <a:spcAft>
                          <a:spcPts val="0"/>
                        </a:spcAft>
                        <a:buNone/>
                      </a:pPr>
                      <a:r>
                        <a:rPr lang="en-IN">
                          <a:latin typeface="Tahoma"/>
                          <a:ea typeface="Tahoma"/>
                          <a:cs typeface="Tahoma"/>
                          <a:sym typeface="Tahoma"/>
                        </a:rPr>
                        <a:t>average accuracy of 91.66%</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high error rates, 25.6% Caucasian error and 23.2 Xanthous</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error, </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validation loss of 57.56%</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HSV format</a:t>
                      </a:r>
                      <a:endParaRPr>
                        <a:latin typeface="Tahoma"/>
                        <a:ea typeface="Tahoma"/>
                        <a:cs typeface="Tahoma"/>
                        <a:sym typeface="Tahoma"/>
                      </a:endParaRPr>
                    </a:p>
                  </a:txBody>
                  <a:tcPr marL="68575" marR="68575" marT="0" marB="0"/>
                </a:tc>
                <a:extLst>
                  <a:ext uri="{0D108BD9-81ED-4DB2-BD59-A6C34878D82A}">
                    <a16:rowId xmlns:a16="http://schemas.microsoft.com/office/drawing/2014/main" val="10002"/>
                  </a:ext>
                </a:extLst>
              </a:tr>
              <a:tr h="656825">
                <a:tc>
                  <a:txBody>
                    <a:bodyPr/>
                    <a:lstStyle/>
                    <a:p>
                      <a:pPr marL="0" marR="0" lvl="0" indent="0" algn="l" rtl="0">
                        <a:spcBef>
                          <a:spcPts val="0"/>
                        </a:spcBef>
                        <a:spcAft>
                          <a:spcPts val="0"/>
                        </a:spcAft>
                        <a:buNone/>
                      </a:pPr>
                      <a:r>
                        <a:rPr lang="en-IN" sz="2000">
                          <a:latin typeface="Tahoma"/>
                          <a:ea typeface="Tahoma"/>
                          <a:cs typeface="Tahoma"/>
                          <a:sym typeface="Tahoma"/>
                        </a:rPr>
                        <a:t>2019</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CNN, keras</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trained on more than 126k images, </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p>
                      <a:pPr marL="0" marR="0" lvl="0" indent="0" algn="l" rtl="0">
                        <a:spcBef>
                          <a:spcPts val="0"/>
                        </a:spcBef>
                        <a:spcAft>
                          <a:spcPts val="0"/>
                        </a:spcAft>
                        <a:buNone/>
                      </a:pPr>
                      <a:r>
                        <a:rPr lang="en-IN">
                          <a:latin typeface="Tahoma"/>
                          <a:ea typeface="Tahoma"/>
                          <a:cs typeface="Tahoma"/>
                          <a:sym typeface="Tahoma"/>
                        </a:rPr>
                        <a:t>higher image augmentation (24x) and image resolution (1k), the same performances can be achieved using less than</a:t>
                      </a:r>
                      <a:endParaRPr>
                        <a:latin typeface="Tahoma"/>
                        <a:ea typeface="Tahoma"/>
                        <a:cs typeface="Tahoma"/>
                        <a:sym typeface="Tahoma"/>
                      </a:endParaRPr>
                    </a:p>
                    <a:p>
                      <a:pPr marL="0" marR="0" lvl="0" indent="0" algn="l" rtl="0">
                        <a:spcBef>
                          <a:spcPts val="0"/>
                        </a:spcBef>
                        <a:spcAft>
                          <a:spcPts val="0"/>
                        </a:spcAft>
                        <a:buSzPts val="1100"/>
                        <a:buNone/>
                      </a:pPr>
                      <a:r>
                        <a:rPr lang="en-IN">
                          <a:latin typeface="Tahoma"/>
                          <a:ea typeface="Tahoma"/>
                          <a:cs typeface="Tahoma"/>
                          <a:sym typeface="Tahoma"/>
                        </a:rPr>
                        <a:t>5000 images,</a:t>
                      </a:r>
                      <a:endParaRPr>
                        <a:latin typeface="Tahoma"/>
                        <a:ea typeface="Tahoma"/>
                        <a:cs typeface="Tahoma"/>
                        <a:sym typeface="Tahoma"/>
                      </a:endParaRPr>
                    </a:p>
                    <a:p>
                      <a:pPr marL="0" marR="0" lvl="0" indent="0" algn="l" rtl="0">
                        <a:spcBef>
                          <a:spcPts val="0"/>
                        </a:spcBef>
                        <a:spcAft>
                          <a:spcPts val="0"/>
                        </a:spcAft>
                        <a:buSzPts val="1100"/>
                        <a:buNone/>
                      </a:pP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 No impact of image resize filters</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Experiments at 277x277 pixel resolution, </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p>
                      <a:pPr marL="0" marR="0" lvl="0" indent="0" algn="l" rtl="0">
                        <a:spcBef>
                          <a:spcPts val="0"/>
                        </a:spcBef>
                        <a:spcAft>
                          <a:spcPts val="0"/>
                        </a:spcAft>
                        <a:buNone/>
                      </a:pPr>
                      <a:r>
                        <a:rPr lang="en-IN">
                          <a:latin typeface="Tahoma"/>
                          <a:ea typeface="Tahoma"/>
                          <a:cs typeface="Tahoma"/>
                          <a:sym typeface="Tahoma"/>
                        </a:rPr>
                        <a:t>Experiments without transfer learning</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ISIC 2017, AlexNet, VGG16, SGD</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optimiser,</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extLst>
                  <a:ext uri="{0D108BD9-81ED-4DB2-BD59-A6C34878D82A}">
                    <a16:rowId xmlns:a16="http://schemas.microsoft.com/office/drawing/2014/main" val="10003"/>
                  </a:ext>
                </a:extLst>
              </a:tr>
              <a:tr h="656825">
                <a:tc>
                  <a:txBody>
                    <a:bodyPr/>
                    <a:lstStyle/>
                    <a:p>
                      <a:pPr marL="0" marR="0" lvl="0" indent="0" algn="l" rtl="0">
                        <a:spcBef>
                          <a:spcPts val="0"/>
                        </a:spcBef>
                        <a:spcAft>
                          <a:spcPts val="0"/>
                        </a:spcAft>
                        <a:buNone/>
                      </a:pPr>
                      <a:r>
                        <a:rPr lang="en-IN" sz="2000">
                          <a:latin typeface="Tahoma"/>
                          <a:ea typeface="Tahoma"/>
                          <a:cs typeface="Tahoma"/>
                          <a:sym typeface="Tahoma"/>
                        </a:rPr>
                        <a:t>2019</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CNN, grad-CAM, Tensorflow</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consists of 150,223 clinical images from</a:t>
                      </a:r>
                      <a:endParaRPr>
                        <a:latin typeface="Tahoma"/>
                        <a:ea typeface="Tahoma"/>
                        <a:cs typeface="Tahoma"/>
                        <a:sym typeface="Tahoma"/>
                      </a:endParaRPr>
                    </a:p>
                    <a:p>
                      <a:pPr marL="0" marR="0" lvl="0" indent="0" algn="l" rtl="0">
                        <a:spcBef>
                          <a:spcPts val="0"/>
                        </a:spcBef>
                        <a:spcAft>
                          <a:spcPts val="0"/>
                        </a:spcAft>
                        <a:buSzPts val="1100"/>
                        <a:buNone/>
                      </a:pPr>
                      <a:r>
                        <a:rPr lang="en-IN">
                          <a:latin typeface="Tahoma"/>
                          <a:ea typeface="Tahoma"/>
                          <a:cs typeface="Tahoma"/>
                          <a:sym typeface="Tahoma"/>
                        </a:rPr>
                        <a:t>543 different skin diseases, </a:t>
                      </a:r>
                      <a:endParaRPr>
                        <a:latin typeface="Tahoma"/>
                        <a:ea typeface="Tahoma"/>
                        <a:cs typeface="Tahoma"/>
                        <a:sym typeface="Tahoma"/>
                      </a:endParaRPr>
                    </a:p>
                    <a:p>
                      <a:pPr marL="0" marR="0" lvl="0" indent="0" algn="l" rtl="0">
                        <a:spcBef>
                          <a:spcPts val="0"/>
                        </a:spcBef>
                        <a:spcAft>
                          <a:spcPts val="0"/>
                        </a:spcAft>
                        <a:buSzPts val="1100"/>
                        <a:buNone/>
                      </a:pPr>
                      <a:endParaRPr>
                        <a:latin typeface="Tahoma"/>
                        <a:ea typeface="Tahoma"/>
                        <a:cs typeface="Tahoma"/>
                        <a:sym typeface="Tahoma"/>
                      </a:endParaRPr>
                    </a:p>
                    <a:p>
                      <a:pPr marL="0" marR="0" lvl="0" indent="0" algn="l" rtl="0">
                        <a:spcBef>
                          <a:spcPts val="0"/>
                        </a:spcBef>
                        <a:spcAft>
                          <a:spcPts val="0"/>
                        </a:spcAft>
                        <a:buSzPts val="1100"/>
                        <a:buNone/>
                      </a:pPr>
                      <a:r>
                        <a:rPr lang="en-IN">
                          <a:latin typeface="Tahoma"/>
                          <a:ea typeface="Tahoma"/>
                          <a:cs typeface="Tahoma"/>
                          <a:sym typeface="Tahoma"/>
                        </a:rPr>
                        <a:t>achieved</a:t>
                      </a:r>
                      <a:endParaRPr>
                        <a:latin typeface="Tahoma"/>
                        <a:ea typeface="Tahoma"/>
                        <a:cs typeface="Tahoma"/>
                        <a:sym typeface="Tahoma"/>
                      </a:endParaRPr>
                    </a:p>
                    <a:p>
                      <a:pPr marL="0" marR="0" lvl="0" indent="0" algn="l" rtl="0">
                        <a:spcBef>
                          <a:spcPts val="0"/>
                        </a:spcBef>
                        <a:spcAft>
                          <a:spcPts val="0"/>
                        </a:spcAft>
                        <a:buSzPts val="1100"/>
                        <a:buNone/>
                      </a:pPr>
                      <a:r>
                        <a:rPr lang="en-IN">
                          <a:latin typeface="Tahoma"/>
                          <a:ea typeface="Tahoma"/>
                          <a:cs typeface="Tahoma"/>
                          <a:sym typeface="Tahoma"/>
                        </a:rPr>
                        <a:t>an accuracy of 87.25 ± 2.24% on the dermoscopic images</a:t>
                      </a:r>
                      <a:endParaRPr>
                        <a:latin typeface="Tahoma"/>
                        <a:ea typeface="Tahoma"/>
                        <a:cs typeface="Tahoma"/>
                        <a:sym typeface="Tahoma"/>
                      </a:endParaRPr>
                    </a:p>
                    <a:p>
                      <a:pPr marL="0" marR="0" lvl="0" indent="0" algn="l" rtl="0">
                        <a:spcBef>
                          <a:spcPts val="0"/>
                        </a:spcBef>
                        <a:spcAft>
                          <a:spcPts val="0"/>
                        </a:spcAft>
                        <a:buSzPts val="1100"/>
                        <a:buNone/>
                      </a:pPr>
                      <a:r>
                        <a:rPr lang="en-IN">
                          <a:latin typeface="Tahoma"/>
                          <a:ea typeface="Tahoma"/>
                          <a:cs typeface="Tahoma"/>
                          <a:sym typeface="Tahoma"/>
                        </a:rPr>
                        <a:t>for four common skin diseases, including SK, BCC, psoria-</a:t>
                      </a:r>
                      <a:endParaRPr>
                        <a:latin typeface="Tahoma"/>
                        <a:ea typeface="Tahoma"/>
                        <a:cs typeface="Tahoma"/>
                        <a:sym typeface="Tahoma"/>
                      </a:endParaRPr>
                    </a:p>
                    <a:p>
                      <a:pPr marL="0" marR="0" lvl="0" indent="0" algn="l" rtl="0">
                        <a:spcBef>
                          <a:spcPts val="0"/>
                        </a:spcBef>
                        <a:spcAft>
                          <a:spcPts val="0"/>
                        </a:spcAft>
                        <a:buSzPts val="1100"/>
                        <a:buNone/>
                      </a:pPr>
                      <a:r>
                        <a:rPr lang="en-IN">
                          <a:latin typeface="Tahoma"/>
                          <a:ea typeface="Tahoma"/>
                          <a:cs typeface="Tahoma"/>
                          <a:sym typeface="Tahoma"/>
                        </a:rPr>
                        <a:t>sis and melanocytic nevus.</a:t>
                      </a: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endParaRPr>
                        <a:latin typeface="Tahoma"/>
                        <a:ea typeface="Tahoma"/>
                        <a:cs typeface="Tahoma"/>
                        <a:sym typeface="Tahoma"/>
                      </a:endParaRPr>
                    </a:p>
                    <a:p>
                      <a:pPr marL="0" marR="0" lvl="0" indent="0" algn="l" rtl="0">
                        <a:spcBef>
                          <a:spcPts val="0"/>
                        </a:spcBef>
                        <a:spcAft>
                          <a:spcPts val="0"/>
                        </a:spcAft>
                        <a:buNone/>
                      </a:pP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highest average precision (77.0%)</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Inception-ResNet-v2, </a:t>
                      </a:r>
                      <a:endParaRPr>
                        <a:latin typeface="Tahoma"/>
                        <a:ea typeface="Tahoma"/>
                        <a:cs typeface="Tahoma"/>
                        <a:sym typeface="Tahoma"/>
                      </a:endParaRPr>
                    </a:p>
                    <a:p>
                      <a:pPr marL="0" marR="0" lvl="0" indent="0" algn="l" rtl="0">
                        <a:spcBef>
                          <a:spcPts val="0"/>
                        </a:spcBef>
                        <a:spcAft>
                          <a:spcPts val="0"/>
                        </a:spcAft>
                        <a:buSzPts val="1100"/>
                        <a:buNone/>
                      </a:pPr>
                      <a:r>
                        <a:rPr lang="en-IN">
                          <a:latin typeface="Tahoma"/>
                          <a:ea typeface="Tahoma"/>
                          <a:cs typeface="Tahoma"/>
                          <a:sym typeface="Tahoma"/>
                        </a:rPr>
                        <a:t>DenseNet121, Xception</a:t>
                      </a:r>
                      <a:endParaRPr>
                        <a:latin typeface="Tahoma"/>
                        <a:ea typeface="Tahoma"/>
                        <a:cs typeface="Tahoma"/>
                        <a:sym typeface="Tahoma"/>
                      </a:endParaRPr>
                    </a:p>
                  </a:txBody>
                  <a:tcPr marL="68575" marR="68575" marT="0" marB="0"/>
                </a:tc>
                <a:extLst>
                  <a:ext uri="{0D108BD9-81ED-4DB2-BD59-A6C34878D82A}">
                    <a16:rowId xmlns:a16="http://schemas.microsoft.com/office/drawing/2014/main" val="10004"/>
                  </a:ext>
                </a:extLst>
              </a:tr>
              <a:tr h="656825">
                <a:tc>
                  <a:txBody>
                    <a:bodyPr/>
                    <a:lstStyle/>
                    <a:p>
                      <a:pPr marL="0" marR="0" lvl="0" indent="0" algn="l" rtl="0">
                        <a:spcBef>
                          <a:spcPts val="0"/>
                        </a:spcBef>
                        <a:spcAft>
                          <a:spcPts val="0"/>
                        </a:spcAft>
                        <a:buNone/>
                      </a:pPr>
                      <a:r>
                        <a:rPr lang="en-IN" sz="2000">
                          <a:latin typeface="Tahoma"/>
                          <a:ea typeface="Tahoma"/>
                          <a:cs typeface="Tahoma"/>
                          <a:sym typeface="Tahoma"/>
                        </a:rPr>
                        <a:t>2020</a:t>
                      </a:r>
                      <a:endParaRPr sz="2000">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MVSM classifier, CNN, feature extraction</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dataset which consists of eight different classes is compressed into 800</a:t>
                      </a:r>
                      <a:endParaRPr>
                        <a:latin typeface="Tahoma"/>
                        <a:ea typeface="Tahoma"/>
                        <a:cs typeface="Tahoma"/>
                        <a:sym typeface="Tahoma"/>
                      </a:endParaRPr>
                    </a:p>
                    <a:p>
                      <a:pPr marL="0" marR="0" lvl="0" indent="0" algn="l" rtl="0">
                        <a:spcBef>
                          <a:spcPts val="0"/>
                        </a:spcBef>
                        <a:spcAft>
                          <a:spcPts val="0"/>
                        </a:spcAft>
                        <a:buSzPts val="1100"/>
                        <a:buNone/>
                      </a:pPr>
                      <a:r>
                        <a:rPr lang="en-IN">
                          <a:latin typeface="Tahoma"/>
                          <a:ea typeface="Tahoma"/>
                          <a:cs typeface="Tahoma"/>
                          <a:sym typeface="Tahoma"/>
                        </a:rPr>
                        <a:t>images and applied, </a:t>
                      </a:r>
                      <a:endParaRPr>
                        <a:latin typeface="Tahoma"/>
                        <a:ea typeface="Tahoma"/>
                        <a:cs typeface="Tahoma"/>
                        <a:sym typeface="Tahoma"/>
                      </a:endParaRPr>
                    </a:p>
                    <a:p>
                      <a:pPr marL="0" marR="0" lvl="0" indent="0" algn="l" rtl="0">
                        <a:spcBef>
                          <a:spcPts val="0"/>
                        </a:spcBef>
                        <a:spcAft>
                          <a:spcPts val="0"/>
                        </a:spcAft>
                        <a:buSzPts val="1100"/>
                        <a:buNone/>
                      </a:pPr>
                      <a:endParaRPr>
                        <a:latin typeface="Tahoma"/>
                        <a:ea typeface="Tahoma"/>
                        <a:cs typeface="Tahoma"/>
                        <a:sym typeface="Tahoma"/>
                      </a:endParaRPr>
                    </a:p>
                    <a:p>
                      <a:pPr marL="0" marR="0" lvl="0" indent="0" algn="l" rtl="0">
                        <a:spcBef>
                          <a:spcPts val="0"/>
                        </a:spcBef>
                        <a:spcAft>
                          <a:spcPts val="0"/>
                        </a:spcAft>
                        <a:buClr>
                          <a:schemeClr val="dk1"/>
                        </a:buClr>
                        <a:buSzPts val="1100"/>
                        <a:buFont typeface="Arial"/>
                        <a:buNone/>
                      </a:pPr>
                      <a:r>
                        <a:rPr lang="en-IN">
                          <a:latin typeface="Tahoma"/>
                          <a:ea typeface="Tahoma"/>
                          <a:cs typeface="Tahoma"/>
                          <a:sym typeface="Tahoma"/>
                        </a:rPr>
                        <a:t>The accuracy achieved is about 96.25%.</a:t>
                      </a:r>
                      <a:endParaRPr>
                        <a:latin typeface="Tahoma"/>
                        <a:ea typeface="Tahoma"/>
                        <a:cs typeface="Tahoma"/>
                        <a:sym typeface="Tahoma"/>
                      </a:endParaRPr>
                    </a:p>
                    <a:p>
                      <a:pPr marL="0" marR="0" lvl="0" indent="0" algn="l" rtl="0">
                        <a:spcBef>
                          <a:spcPts val="0"/>
                        </a:spcBef>
                        <a:spcAft>
                          <a:spcPts val="0"/>
                        </a:spcAft>
                        <a:buNone/>
                      </a:pP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accuracy is lowered if minute amounts of foreign elements are found on the sample</a:t>
                      </a:r>
                      <a:endParaRPr>
                        <a:latin typeface="Tahoma"/>
                        <a:ea typeface="Tahoma"/>
                        <a:cs typeface="Tahoma"/>
                        <a:sym typeface="Tahoma"/>
                      </a:endParaRPr>
                    </a:p>
                  </a:txBody>
                  <a:tcPr marL="68575" marR="68575" marT="0" marB="0"/>
                </a:tc>
                <a:tc>
                  <a:txBody>
                    <a:bodyPr/>
                    <a:lstStyle/>
                    <a:p>
                      <a:pPr marL="0" marR="0" lvl="0" indent="0" algn="l" rtl="0">
                        <a:spcBef>
                          <a:spcPts val="0"/>
                        </a:spcBef>
                        <a:spcAft>
                          <a:spcPts val="0"/>
                        </a:spcAft>
                        <a:buNone/>
                      </a:pPr>
                      <a:r>
                        <a:rPr lang="en-IN">
                          <a:latin typeface="Tahoma"/>
                          <a:ea typeface="Tahoma"/>
                          <a:cs typeface="Tahoma"/>
                          <a:sym typeface="Tahoma"/>
                        </a:rPr>
                        <a:t>GLCM, SVM, ABCD</a:t>
                      </a:r>
                      <a:endParaRPr sz="2000">
                        <a:latin typeface="Tahoma"/>
                        <a:ea typeface="Tahoma"/>
                        <a:cs typeface="Tahoma"/>
                        <a:sym typeface="Tahoma"/>
                      </a:endParaRPr>
                    </a:p>
                  </a:txBody>
                  <a:tcPr marL="68575" marR="68575" marT="0" marB="0"/>
                </a:tc>
                <a:extLst>
                  <a:ext uri="{0D108BD9-81ED-4DB2-BD59-A6C34878D82A}">
                    <a16:rowId xmlns:a16="http://schemas.microsoft.com/office/drawing/2014/main" val="10005"/>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Issues in Existing Systems</a:t>
            </a:r>
            <a:endParaRPr/>
          </a:p>
        </p:txBody>
      </p:sp>
      <p:sp>
        <p:nvSpPr>
          <p:cNvPr id="132" name="Google Shape;132;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lnSpcReduction="20000"/>
          </a:bodyPr>
          <a:lstStyle/>
          <a:p>
            <a:pPr marL="228600" lvl="0" indent="-50800" algn="l" rtl="0">
              <a:lnSpc>
                <a:spcPct val="90000"/>
              </a:lnSpc>
              <a:spcBef>
                <a:spcPts val="0"/>
              </a:spcBef>
              <a:spcAft>
                <a:spcPts val="0"/>
              </a:spcAft>
              <a:buClr>
                <a:schemeClr val="dk1"/>
              </a:buClr>
              <a:buSzPts val="1100"/>
              <a:buFont typeface="Arial"/>
              <a:buNone/>
            </a:pPr>
            <a:r>
              <a:rPr lang="en-IN" sz="1800"/>
              <a:t>risk factors for skin cancer</a:t>
            </a:r>
            <a:endParaRPr sz="1800"/>
          </a:p>
          <a:p>
            <a:pPr marL="228600" lvl="0" indent="-50800" algn="l" rtl="0">
              <a:lnSpc>
                <a:spcPct val="90000"/>
              </a:lnSpc>
              <a:spcBef>
                <a:spcPts val="0"/>
              </a:spcBef>
              <a:spcAft>
                <a:spcPts val="0"/>
              </a:spcAft>
              <a:buClr>
                <a:schemeClr val="dk1"/>
              </a:buClr>
              <a:buSzPts val="1100"/>
              <a:buFont typeface="Arial"/>
              <a:buNone/>
            </a:pPr>
            <a:r>
              <a:rPr lang="en-IN" sz="1800"/>
              <a:t>Certain factors raise your risk of developing skin cancer. For example, you’re more likely to get skin cancer if you:</a:t>
            </a:r>
            <a:endParaRPr sz="1800"/>
          </a:p>
          <a:p>
            <a:pPr marL="228600" lvl="0" indent="-50800" algn="l" rtl="0">
              <a:lnSpc>
                <a:spcPct val="90000"/>
              </a:lnSpc>
              <a:spcBef>
                <a:spcPts val="0"/>
              </a:spcBef>
              <a:spcAft>
                <a:spcPts val="0"/>
              </a:spcAft>
              <a:buClr>
                <a:schemeClr val="dk1"/>
              </a:buClr>
              <a:buSzPts val="1100"/>
              <a:buFont typeface="Arial"/>
              <a:buNone/>
            </a:pPr>
            <a:endParaRPr sz="1800"/>
          </a:p>
          <a:p>
            <a:pPr marL="228600" lvl="0" indent="-50800" algn="l" rtl="0">
              <a:lnSpc>
                <a:spcPct val="90000"/>
              </a:lnSpc>
              <a:spcBef>
                <a:spcPts val="0"/>
              </a:spcBef>
              <a:spcAft>
                <a:spcPts val="0"/>
              </a:spcAft>
              <a:buClr>
                <a:schemeClr val="dk1"/>
              </a:buClr>
              <a:buSzPts val="1100"/>
              <a:buFont typeface="Arial"/>
              <a:buNone/>
            </a:pPr>
            <a:r>
              <a:rPr lang="en-IN" sz="1800"/>
              <a:t>have a family history of skin cancer</a:t>
            </a:r>
            <a:endParaRPr sz="1800"/>
          </a:p>
          <a:p>
            <a:pPr marL="228600" lvl="0" indent="-50800" algn="l" rtl="0">
              <a:lnSpc>
                <a:spcPct val="90000"/>
              </a:lnSpc>
              <a:spcBef>
                <a:spcPts val="0"/>
              </a:spcBef>
              <a:spcAft>
                <a:spcPts val="0"/>
              </a:spcAft>
              <a:buClr>
                <a:schemeClr val="dk1"/>
              </a:buClr>
              <a:buSzPts val="1100"/>
              <a:buFont typeface="Arial"/>
              <a:buNone/>
            </a:pPr>
            <a:r>
              <a:rPr lang="en-IN" sz="1800"/>
              <a:t>are exposed to certain substances, like arsenic compounds, radium, pitch, or creosote</a:t>
            </a:r>
            <a:endParaRPr sz="1800"/>
          </a:p>
          <a:p>
            <a:pPr marL="228600" lvl="0" indent="-50800" algn="l" rtl="0">
              <a:lnSpc>
                <a:spcPct val="90000"/>
              </a:lnSpc>
              <a:spcBef>
                <a:spcPts val="0"/>
              </a:spcBef>
              <a:spcAft>
                <a:spcPts val="0"/>
              </a:spcAft>
              <a:buClr>
                <a:schemeClr val="dk1"/>
              </a:buClr>
              <a:buSzPts val="1100"/>
              <a:buFont typeface="Arial"/>
              <a:buNone/>
            </a:pPr>
            <a:r>
              <a:rPr lang="en-IN" sz="1800"/>
              <a:t>are exposed to radiation, for example during certain treatments for acne or eczema</a:t>
            </a:r>
            <a:endParaRPr sz="1800"/>
          </a:p>
          <a:p>
            <a:pPr marL="228600" lvl="0" indent="-50800" algn="l" rtl="0">
              <a:lnSpc>
                <a:spcPct val="90000"/>
              </a:lnSpc>
              <a:spcBef>
                <a:spcPts val="0"/>
              </a:spcBef>
              <a:spcAft>
                <a:spcPts val="0"/>
              </a:spcAft>
              <a:buClr>
                <a:schemeClr val="dk1"/>
              </a:buClr>
              <a:buSzPts val="1100"/>
              <a:buFont typeface="Arial"/>
              <a:buNone/>
            </a:pPr>
            <a:r>
              <a:rPr lang="en-IN" sz="1800"/>
              <a:t>get excessive or unprotected exposure to UV rays from the sun, tanning lamps, tanning booths, or other sources</a:t>
            </a:r>
            <a:endParaRPr sz="1800"/>
          </a:p>
          <a:p>
            <a:pPr marL="228600" lvl="0" indent="-50800" algn="l" rtl="0">
              <a:lnSpc>
                <a:spcPct val="90000"/>
              </a:lnSpc>
              <a:spcBef>
                <a:spcPts val="0"/>
              </a:spcBef>
              <a:spcAft>
                <a:spcPts val="0"/>
              </a:spcAft>
              <a:buClr>
                <a:schemeClr val="dk1"/>
              </a:buClr>
              <a:buSzPts val="1100"/>
              <a:buFont typeface="Arial"/>
              <a:buNone/>
            </a:pPr>
            <a:r>
              <a:rPr lang="en-IN" sz="1800"/>
              <a:t>live or vacation in sunny, warm, or high-altitude climates</a:t>
            </a:r>
            <a:endParaRPr sz="1800"/>
          </a:p>
          <a:p>
            <a:pPr marL="228600" lvl="0" indent="-50800" algn="l" rtl="0">
              <a:lnSpc>
                <a:spcPct val="90000"/>
              </a:lnSpc>
              <a:spcBef>
                <a:spcPts val="0"/>
              </a:spcBef>
              <a:spcAft>
                <a:spcPts val="0"/>
              </a:spcAft>
              <a:buClr>
                <a:schemeClr val="dk1"/>
              </a:buClr>
              <a:buSzPts val="1100"/>
              <a:buFont typeface="Arial"/>
              <a:buNone/>
            </a:pPr>
            <a:r>
              <a:rPr lang="en-IN" sz="1800"/>
              <a:t>work outdoors frequently</a:t>
            </a:r>
            <a:endParaRPr sz="1800"/>
          </a:p>
          <a:p>
            <a:pPr marL="228600" lvl="0" indent="-50800" algn="l" rtl="0">
              <a:lnSpc>
                <a:spcPct val="90000"/>
              </a:lnSpc>
              <a:spcBef>
                <a:spcPts val="0"/>
              </a:spcBef>
              <a:spcAft>
                <a:spcPts val="0"/>
              </a:spcAft>
              <a:buClr>
                <a:schemeClr val="dk1"/>
              </a:buClr>
              <a:buSzPts val="1100"/>
              <a:buFont typeface="Arial"/>
              <a:buNone/>
            </a:pPr>
            <a:r>
              <a:rPr lang="en-IN" sz="1800"/>
              <a:t>have a history of severe sunburns</a:t>
            </a:r>
            <a:endParaRPr sz="1800"/>
          </a:p>
          <a:p>
            <a:pPr marL="228600" lvl="0" indent="-50800" algn="l" rtl="0">
              <a:lnSpc>
                <a:spcPct val="90000"/>
              </a:lnSpc>
              <a:spcBef>
                <a:spcPts val="0"/>
              </a:spcBef>
              <a:spcAft>
                <a:spcPts val="0"/>
              </a:spcAft>
              <a:buClr>
                <a:schemeClr val="dk1"/>
              </a:buClr>
              <a:buSzPts val="1100"/>
              <a:buFont typeface="Arial"/>
              <a:buNone/>
            </a:pPr>
            <a:r>
              <a:rPr lang="en-IN" sz="1800"/>
              <a:t>have multiple, large, or irregular moles</a:t>
            </a:r>
            <a:endParaRPr sz="1800"/>
          </a:p>
          <a:p>
            <a:pPr marL="228600" lvl="0" indent="-50800" algn="l" rtl="0">
              <a:lnSpc>
                <a:spcPct val="90000"/>
              </a:lnSpc>
              <a:spcBef>
                <a:spcPts val="0"/>
              </a:spcBef>
              <a:spcAft>
                <a:spcPts val="0"/>
              </a:spcAft>
              <a:buClr>
                <a:schemeClr val="dk1"/>
              </a:buClr>
              <a:buSzPts val="1100"/>
              <a:buFont typeface="Arial"/>
              <a:buNone/>
            </a:pPr>
            <a:r>
              <a:rPr lang="en-IN" sz="1800"/>
              <a:t>have skin that’s pale or freckled</a:t>
            </a:r>
            <a:endParaRPr sz="1800"/>
          </a:p>
          <a:p>
            <a:pPr marL="228600" lvl="0" indent="-50800" algn="l" rtl="0">
              <a:lnSpc>
                <a:spcPct val="90000"/>
              </a:lnSpc>
              <a:spcBef>
                <a:spcPts val="0"/>
              </a:spcBef>
              <a:spcAft>
                <a:spcPts val="0"/>
              </a:spcAft>
              <a:buClr>
                <a:schemeClr val="dk1"/>
              </a:buClr>
              <a:buSzPts val="1100"/>
              <a:buFont typeface="Arial"/>
              <a:buNone/>
            </a:pPr>
            <a:r>
              <a:rPr lang="en-IN" sz="1800"/>
              <a:t>have skin that sunburns easily or doesn’t tan</a:t>
            </a:r>
            <a:endParaRPr sz="1800"/>
          </a:p>
          <a:p>
            <a:pPr marL="228600" lvl="0" indent="-50800" algn="l" rtl="0">
              <a:lnSpc>
                <a:spcPct val="90000"/>
              </a:lnSpc>
              <a:spcBef>
                <a:spcPts val="0"/>
              </a:spcBef>
              <a:spcAft>
                <a:spcPts val="0"/>
              </a:spcAft>
              <a:buClr>
                <a:schemeClr val="dk1"/>
              </a:buClr>
              <a:buSzPts val="1100"/>
              <a:buFont typeface="Arial"/>
              <a:buNone/>
            </a:pPr>
            <a:r>
              <a:rPr lang="en-IN" sz="1800"/>
              <a:t>have natural blond or red hair</a:t>
            </a:r>
            <a:endParaRPr sz="1800"/>
          </a:p>
          <a:p>
            <a:pPr marL="228600" lvl="0" indent="-50800" algn="l" rtl="0">
              <a:lnSpc>
                <a:spcPct val="90000"/>
              </a:lnSpc>
              <a:spcBef>
                <a:spcPts val="0"/>
              </a:spcBef>
              <a:spcAft>
                <a:spcPts val="0"/>
              </a:spcAft>
              <a:buClr>
                <a:schemeClr val="dk1"/>
              </a:buClr>
              <a:buSzPts val="1100"/>
              <a:buFont typeface="Arial"/>
              <a:buNone/>
            </a:pPr>
            <a:r>
              <a:rPr lang="en-IN" sz="1800"/>
              <a:t>have blue or green eyes</a:t>
            </a:r>
            <a:endParaRPr sz="1800"/>
          </a:p>
          <a:p>
            <a:pPr marL="228600" lvl="0" indent="-50800" algn="l" rtl="0">
              <a:lnSpc>
                <a:spcPct val="90000"/>
              </a:lnSpc>
              <a:spcBef>
                <a:spcPts val="0"/>
              </a:spcBef>
              <a:spcAft>
                <a:spcPts val="0"/>
              </a:spcAft>
              <a:buClr>
                <a:schemeClr val="dk1"/>
              </a:buClr>
              <a:buSzPts val="1100"/>
              <a:buFont typeface="Arial"/>
              <a:buNone/>
            </a:pPr>
            <a:r>
              <a:rPr lang="en-IN" sz="1800"/>
              <a:t>have precancerous skin growths</a:t>
            </a:r>
            <a:endParaRPr sz="1800"/>
          </a:p>
          <a:p>
            <a:pPr marL="228600" lvl="0" indent="-50800" algn="l" rtl="0">
              <a:lnSpc>
                <a:spcPct val="90000"/>
              </a:lnSpc>
              <a:spcBef>
                <a:spcPts val="0"/>
              </a:spcBef>
              <a:spcAft>
                <a:spcPts val="0"/>
              </a:spcAft>
              <a:buClr>
                <a:schemeClr val="dk1"/>
              </a:buClr>
              <a:buSzPts val="1100"/>
              <a:buFont typeface="Arial"/>
              <a:buNone/>
            </a:pPr>
            <a:r>
              <a:rPr lang="en-IN" sz="1800"/>
              <a:t>have a weak immune system, for example from HIV</a:t>
            </a:r>
            <a:endParaRPr sz="1800"/>
          </a:p>
          <a:p>
            <a:pPr marL="228600" lvl="0" indent="-50800" algn="l" rtl="0">
              <a:lnSpc>
                <a:spcPct val="90000"/>
              </a:lnSpc>
              <a:spcBef>
                <a:spcPts val="0"/>
              </a:spcBef>
              <a:spcAft>
                <a:spcPts val="0"/>
              </a:spcAft>
              <a:buClr>
                <a:schemeClr val="dk1"/>
              </a:buClr>
              <a:buSzPts val="1100"/>
              <a:buFont typeface="Arial"/>
              <a:buNone/>
            </a:pPr>
            <a:r>
              <a:rPr lang="en-IN" sz="1800"/>
              <a:t>have had an organ transplant and take immunosuppressant medication</a:t>
            </a:r>
            <a:endParaRPr sz="1800"/>
          </a:p>
          <a:p>
            <a:pPr marL="228600" lvl="0" indent="-50800" algn="l" rtl="0">
              <a:lnSpc>
                <a:spcPct val="90000"/>
              </a:lnSpc>
              <a:spcBef>
                <a:spcPts val="0"/>
              </a:spcBef>
              <a:spcAft>
                <a:spcPts val="0"/>
              </a:spcAft>
              <a:buClr>
                <a:schemeClr val="dk1"/>
              </a:buClr>
              <a:buSzPts val="2800"/>
              <a:buNone/>
            </a:pP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IN"/>
              <a:t>Motivation and Objective </a:t>
            </a:r>
            <a:endParaRPr/>
          </a:p>
        </p:txBody>
      </p:sp>
      <p:sp>
        <p:nvSpPr>
          <p:cNvPr id="138" name="Google Shape;138;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1800"/>
              <a:buChar char="•"/>
            </a:pPr>
            <a:r>
              <a:rPr lang="en-IN" sz="1800" b="0" i="0" u="none" strike="noStrike">
                <a:latin typeface="Arial"/>
                <a:ea typeface="Arial"/>
                <a:cs typeface="Arial"/>
                <a:sym typeface="Arial"/>
              </a:rPr>
              <a:t>Skin cancer is an alarming disease for mankind. The necessity of early diagnosis of the skin cancer have been increased because of the rapid growth rate of Melanoma skin cancer, its high treatment costs, and death rate. This cancer cells are detected manually and it takes time to cure in most of the cases.</a:t>
            </a:r>
            <a:endParaRPr/>
          </a:p>
          <a:p>
            <a:pPr marL="228600" lvl="0" indent="-228600" algn="l" rtl="0">
              <a:lnSpc>
                <a:spcPct val="90000"/>
              </a:lnSpc>
              <a:spcBef>
                <a:spcPts val="1000"/>
              </a:spcBef>
              <a:spcAft>
                <a:spcPts val="0"/>
              </a:spcAft>
              <a:buClr>
                <a:schemeClr val="dk1"/>
              </a:buClr>
              <a:buSzPts val="1800"/>
              <a:buChar char="•"/>
            </a:pPr>
            <a:r>
              <a:rPr lang="en-IN" sz="1800" b="0" i="0" u="none" strike="noStrike">
                <a:latin typeface="Arial"/>
                <a:ea typeface="Arial"/>
                <a:cs typeface="Arial"/>
                <a:sym typeface="Arial"/>
              </a:rPr>
              <a:t>The features of the affected skin cells are extracted after the segmentation of the dermoscopic images using feature extraction technique.</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2716</Words>
  <Application>Microsoft Office PowerPoint</Application>
  <PresentationFormat>Widescreen</PresentationFormat>
  <Paragraphs>311</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Calibri</vt:lpstr>
      <vt:lpstr>Tahoma</vt:lpstr>
      <vt:lpstr>Arial</vt:lpstr>
      <vt:lpstr>Office Theme</vt:lpstr>
      <vt:lpstr>Skin Cancer Detection using Convolutional Neural Network</vt:lpstr>
      <vt:lpstr>Literature Survey 1-5</vt:lpstr>
      <vt:lpstr>Literature Survey 6-10</vt:lpstr>
      <vt:lpstr>Literature Survey 11-15</vt:lpstr>
      <vt:lpstr>Literature Survey 16-20</vt:lpstr>
      <vt:lpstr>Literature Survey 21-25</vt:lpstr>
      <vt:lpstr>Literature Survey 26-30</vt:lpstr>
      <vt:lpstr>Issues in Existing Systems</vt:lpstr>
      <vt:lpstr>Motivation and Objective </vt:lpstr>
      <vt:lpstr>Problem Statement</vt:lpstr>
      <vt:lpstr>Proposed title of project</vt:lpstr>
      <vt:lpstr>Architecture of the proposed system</vt:lpstr>
      <vt:lpstr>Modules and its Description</vt:lpstr>
      <vt:lpstr>Datasets</vt:lpstr>
      <vt:lpstr>Evaluation Metrics</vt:lpstr>
      <vt:lpstr>Simulation Results (Snapshots)</vt:lpstr>
      <vt:lpstr>Simulation Results (Snapshots)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Skin Cancer Detection using Convolutional Neural Network</dc:title>
  <dc:creator>AASHISH BANSAL</dc:creator>
  <cp:lastModifiedBy>AASHISH BANSAL</cp:lastModifiedBy>
  <cp:revision>2</cp:revision>
  <dcterms:created xsi:type="dcterms:W3CDTF">2021-02-25T11:39:22Z</dcterms:created>
  <dcterms:modified xsi:type="dcterms:W3CDTF">2021-03-01T20:11:07Z</dcterms:modified>
</cp:coreProperties>
</file>